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57" r:id="rId3"/>
    <p:sldId id="258" r:id="rId4"/>
    <p:sldId id="259" r:id="rId5"/>
    <p:sldId id="260" r:id="rId6"/>
    <p:sldId id="262" r:id="rId7"/>
    <p:sldId id="263" r:id="rId8"/>
    <p:sldId id="264" r:id="rId9"/>
    <p:sldId id="265" r:id="rId10"/>
    <p:sldId id="266" r:id="rId11"/>
    <p:sldId id="268" r:id="rId12"/>
    <p:sldId id="269" r:id="rId13"/>
    <p:sldId id="261" r:id="rId14"/>
    <p:sldId id="270" r:id="rId15"/>
    <p:sldId id="271" r:id="rId16"/>
    <p:sldId id="272" r:id="rId17"/>
    <p:sldId id="273" r:id="rId18"/>
    <p:sldId id="274" r:id="rId19"/>
    <p:sldId id="275" r:id="rId20"/>
    <p:sldId id="267" r:id="rId21"/>
    <p:sldId id="276" r:id="rId22"/>
  </p:sldIdLst>
  <p:sldSz cx="18288000" cy="10287000"/>
  <p:notesSz cx="6858000" cy="9144000"/>
  <p:embeddedFontLst>
    <p:embeddedFont>
      <p:font typeface="Arimo Bold" panose="020B0604020202020204" charset="0"/>
      <p:regular r:id="rId24"/>
    </p:embeddedFont>
    <p:embeddedFont>
      <p:font typeface="Calibri" panose="020F0502020204030204" pitchFamily="34" charset="0"/>
      <p:regular r:id="rId25"/>
      <p:bold r:id="rId26"/>
      <p:italic r:id="rId27"/>
      <p:boldItalic r:id="rId28"/>
    </p:embeddedFont>
    <p:embeddedFont>
      <p:font typeface="Consolas Bold" panose="020B0709020204030204" pitchFamily="49" charset="0"/>
      <p:regular r:id="rId29"/>
      <p:bold r:id="rId30"/>
    </p:embeddedFont>
    <p:embeddedFont>
      <p:font typeface="Open Sans" panose="020B0604020202020204" charset="0"/>
      <p:regular r:id="rId31"/>
    </p:embeddedFont>
    <p:embeddedFont>
      <p:font typeface="Open Sans Bold"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5D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69519" autoAdjust="0"/>
  </p:normalViewPr>
  <p:slideViewPr>
    <p:cSldViewPr>
      <p:cViewPr varScale="1">
        <p:scale>
          <a:sx n="53" d="100"/>
          <a:sy n="53" d="100"/>
        </p:scale>
        <p:origin x="179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18.10.2025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GB" b="1" dirty="0"/>
              <a:t>// SPDX-License-Identifier: GPL-3.0</a:t>
            </a:r>
          </a:p>
          <a:p>
            <a:pPr marL="171450" indent="-171450">
              <a:buFont typeface="Arial" panose="020B0604020202020204" pitchFamily="34" charset="0"/>
              <a:buChar char="•"/>
            </a:pPr>
            <a:r>
              <a:rPr lang="en-GB" dirty="0"/>
              <a:t>This line specifies the </a:t>
            </a:r>
            <a:r>
              <a:rPr lang="en-GB" b="1" dirty="0"/>
              <a:t>software license</a:t>
            </a:r>
            <a:r>
              <a:rPr lang="en-GB" dirty="0"/>
              <a:t> — here, </a:t>
            </a:r>
            <a:r>
              <a:rPr lang="en-GB" b="1" dirty="0"/>
              <a:t>GNU General Public License v3.0</a:t>
            </a:r>
            <a:r>
              <a:rPr lang="en-GB" dirty="0"/>
              <a:t>.</a:t>
            </a:r>
          </a:p>
          <a:p>
            <a:pPr marL="171450" indent="-171450">
              <a:buFont typeface="Arial" panose="020B0604020202020204" pitchFamily="34" charset="0"/>
              <a:buChar char="•"/>
            </a:pPr>
            <a:r>
              <a:rPr lang="en-GB" dirty="0"/>
              <a:t>It tells others under what terms they can use or modify your code.</a:t>
            </a:r>
          </a:p>
          <a:p>
            <a:pPr marL="171450" indent="-171450">
              <a:buFont typeface="Arial" panose="020B0604020202020204" pitchFamily="34" charset="0"/>
              <a:buChar char="•"/>
            </a:pPr>
            <a:r>
              <a:rPr lang="en-GB" dirty="0"/>
              <a:t>This is required by Solidity compilers for open-source and legal compliance.</a:t>
            </a:r>
          </a:p>
          <a:p>
            <a:pPr marL="171450" indent="-171450">
              <a:buFont typeface="Arial" panose="020B0604020202020204" pitchFamily="34" charset="0"/>
              <a:buChar char="•"/>
            </a:pPr>
            <a:r>
              <a:rPr lang="en-GB" dirty="0"/>
              <a:t>It doesn’t affect the program execution — it’s for documentation and licensing purposes.</a:t>
            </a:r>
          </a:p>
          <a:p>
            <a:endParaRPr lang="en-US" dirty="0"/>
          </a:p>
          <a:p>
            <a:r>
              <a:rPr lang="en-GB" b="1" dirty="0"/>
              <a:t>pragma solidity ^0.8.20;</a:t>
            </a:r>
          </a:p>
          <a:p>
            <a:pPr marL="171450" indent="-171450">
              <a:buFont typeface="Arial" panose="020B0604020202020204" pitchFamily="34" charset="0"/>
              <a:buChar char="•"/>
            </a:pPr>
            <a:r>
              <a:rPr lang="en-GB" dirty="0"/>
              <a:t>This tells the Solidity compiler which version of the language to use.</a:t>
            </a:r>
          </a:p>
          <a:p>
            <a:pPr marL="171450" indent="-171450">
              <a:buFont typeface="Arial" panose="020B0604020202020204" pitchFamily="34" charset="0"/>
              <a:buChar char="•"/>
            </a:pPr>
            <a:r>
              <a:rPr lang="en-GB" dirty="0"/>
              <a:t>^0.8.20 means the contract can be compiled with </a:t>
            </a:r>
            <a:r>
              <a:rPr lang="en-GB" b="1" dirty="0"/>
              <a:t>version 0.8.20 or higher</a:t>
            </a:r>
            <a:r>
              <a:rPr lang="en-GB" dirty="0"/>
              <a:t>, but </a:t>
            </a:r>
            <a:r>
              <a:rPr lang="en-GB" b="1" dirty="0"/>
              <a:t>not 0.9.0 or above</a:t>
            </a:r>
            <a:r>
              <a:rPr lang="en-GB" dirty="0"/>
              <a:t>.</a:t>
            </a:r>
          </a:p>
          <a:p>
            <a:pPr marL="171450" indent="-171450">
              <a:buFont typeface="Arial" panose="020B0604020202020204" pitchFamily="34" charset="0"/>
              <a:buChar char="•"/>
            </a:pPr>
            <a:r>
              <a:rPr lang="en-GB" dirty="0"/>
              <a:t>It helps prevent compatibility errors with older or newer versions of Solidity.</a:t>
            </a:r>
          </a:p>
          <a:p>
            <a:pPr marL="171450" indent="-171450">
              <a:buFont typeface="Arial" panose="020B0604020202020204" pitchFamily="34" charset="0"/>
              <a:buChar char="•"/>
            </a:pPr>
            <a:endParaRPr lang="en-GB" dirty="0"/>
          </a:p>
          <a:p>
            <a:r>
              <a:rPr lang="en-GB" b="1" dirty="0"/>
              <a:t>contract HelloWorld {</a:t>
            </a:r>
          </a:p>
          <a:p>
            <a:pPr marL="171450" indent="-171450">
              <a:buFont typeface="Arial" panose="020B0604020202020204" pitchFamily="34" charset="0"/>
              <a:buChar char="•"/>
            </a:pPr>
            <a:r>
              <a:rPr lang="en-GB" dirty="0"/>
              <a:t>This line defines the start of a </a:t>
            </a:r>
            <a:r>
              <a:rPr lang="en-GB" b="1" dirty="0"/>
              <a:t>smart contract</a:t>
            </a:r>
            <a:r>
              <a:rPr lang="en-GB" dirty="0"/>
              <a:t> named HelloWorld.</a:t>
            </a:r>
          </a:p>
          <a:p>
            <a:pPr marL="171450" indent="-171450">
              <a:buFont typeface="Arial" panose="020B0604020202020204" pitchFamily="34" charset="0"/>
              <a:buChar char="•"/>
            </a:pPr>
            <a:r>
              <a:rPr lang="en-GB" dirty="0"/>
              <a:t>A smart contract is a self-executing program stored on the Ethereum blockchain.</a:t>
            </a:r>
          </a:p>
          <a:p>
            <a:pPr marL="171450" indent="-171450">
              <a:buFont typeface="Arial" panose="020B0604020202020204" pitchFamily="34" charset="0"/>
              <a:buChar char="•"/>
            </a:pPr>
            <a:endParaRPr lang="en-GB" dirty="0"/>
          </a:p>
          <a:p>
            <a:r>
              <a:rPr lang="en-GB" b="1" dirty="0"/>
              <a:t>string public message = "Hello, World!";</a:t>
            </a:r>
          </a:p>
          <a:p>
            <a:pPr marL="171450" indent="-171450">
              <a:buFont typeface="Arial" panose="020B0604020202020204" pitchFamily="34" charset="0"/>
              <a:buChar char="•"/>
            </a:pPr>
            <a:r>
              <a:rPr lang="en-GB" dirty="0"/>
              <a:t>Declares a </a:t>
            </a:r>
            <a:r>
              <a:rPr lang="en-GB" b="1" dirty="0"/>
              <a:t>state variable</a:t>
            </a:r>
            <a:r>
              <a:rPr lang="en-GB" dirty="0"/>
              <a:t> named message of type string.</a:t>
            </a:r>
          </a:p>
          <a:p>
            <a:pPr marL="171450" indent="-171450">
              <a:buFont typeface="Arial" panose="020B0604020202020204" pitchFamily="34" charset="0"/>
              <a:buChar char="•"/>
            </a:pPr>
            <a:r>
              <a:rPr lang="en-GB" dirty="0"/>
              <a:t>public means anyone can </a:t>
            </a:r>
            <a:r>
              <a:rPr lang="en-GB" b="1" dirty="0"/>
              <a:t>read</a:t>
            </a:r>
            <a:r>
              <a:rPr lang="en-GB" dirty="0"/>
              <a:t> it (Solidity automatically creates a getter function).</a:t>
            </a:r>
          </a:p>
          <a:p>
            <a:pPr marL="171450" indent="-171450">
              <a:buFont typeface="Arial" panose="020B0604020202020204" pitchFamily="34" charset="0"/>
              <a:buChar char="•"/>
            </a:pPr>
            <a:r>
              <a:rPr lang="en-GB" dirty="0"/>
              <a:t>The variable is initialized with "Hello, World!".</a:t>
            </a:r>
          </a:p>
          <a:p>
            <a:pPr marL="171450" indent="-171450">
              <a:buFont typeface="Arial" panose="020B0604020202020204" pitchFamily="34" charset="0"/>
              <a:buChar char="•"/>
            </a:pPr>
            <a:r>
              <a:rPr lang="en-GB" dirty="0"/>
              <a:t>This data is </a:t>
            </a:r>
            <a:r>
              <a:rPr lang="en-GB" b="1" dirty="0"/>
              <a:t>stored permanently on the blockchain</a:t>
            </a:r>
            <a:r>
              <a:rPr lang="en-GB" dirty="0"/>
              <a:t>, meaning every node keeps a copy.</a:t>
            </a:r>
            <a:br>
              <a:rPr lang="en-GB" dirty="0"/>
            </a:br>
            <a:endParaRPr lang="en-GB" dirty="0"/>
          </a:p>
          <a:p>
            <a:pPr marL="0" indent="0">
              <a:buFont typeface="Arial" panose="020B0604020202020204" pitchFamily="34" charset="0"/>
              <a:buNone/>
            </a:pPr>
            <a:r>
              <a:rPr lang="en-GB" b="1" dirty="0"/>
              <a:t>function </a:t>
            </a:r>
            <a:r>
              <a:rPr lang="en-GB" b="1" dirty="0" err="1"/>
              <a:t>getMessage</a:t>
            </a:r>
            <a:r>
              <a:rPr lang="en-GB" b="1" dirty="0"/>
              <a:t>() public view returns (string memory) {</a:t>
            </a:r>
          </a:p>
          <a:p>
            <a:pPr marL="171450" indent="-171450">
              <a:buFont typeface="Arial" panose="020B0604020202020204" pitchFamily="34" charset="0"/>
              <a:buChar char="•"/>
            </a:pPr>
            <a:r>
              <a:rPr lang="en-GB" dirty="0"/>
              <a:t>Defines a </a:t>
            </a:r>
            <a:r>
              <a:rPr lang="en-GB" b="1" dirty="0"/>
              <a:t>public</a:t>
            </a:r>
            <a:r>
              <a:rPr lang="en-GB" dirty="0"/>
              <a:t> function that </a:t>
            </a:r>
            <a:r>
              <a:rPr lang="en-GB" b="1" dirty="0"/>
              <a:t>returns</a:t>
            </a:r>
            <a:r>
              <a:rPr lang="en-GB" dirty="0"/>
              <a:t> a string.</a:t>
            </a:r>
          </a:p>
          <a:p>
            <a:pPr marL="171450" indent="-171450">
              <a:buFont typeface="Arial" panose="020B0604020202020204" pitchFamily="34" charset="0"/>
              <a:buChar char="•"/>
            </a:pPr>
            <a:r>
              <a:rPr lang="en-GB" dirty="0"/>
              <a:t>view means it only </a:t>
            </a:r>
            <a:r>
              <a:rPr lang="en-GB" b="1" dirty="0"/>
              <a:t>reads data</a:t>
            </a:r>
            <a:r>
              <a:rPr lang="en-GB" dirty="0"/>
              <a:t> and </a:t>
            </a:r>
            <a:r>
              <a:rPr lang="en-GB" b="1" dirty="0"/>
              <a:t>doesn’t modify</a:t>
            </a:r>
            <a:r>
              <a:rPr lang="en-GB" dirty="0"/>
              <a:t> the blockchain.</a:t>
            </a:r>
          </a:p>
          <a:p>
            <a:pPr marL="0" indent="0">
              <a:buFont typeface="Arial" panose="020B0604020202020204" pitchFamily="34" charset="0"/>
              <a:buNone/>
            </a:pPr>
            <a:r>
              <a:rPr lang="en-GB" dirty="0"/>
              <a:t>string memory indicates that the string returned is a temporary (in-memory) copy of the stored data.</a:t>
            </a:r>
            <a:br>
              <a:rPr lang="en-GB" dirty="0"/>
            </a:br>
            <a:br>
              <a:rPr lang="en-GB" dirty="0"/>
            </a:br>
            <a:r>
              <a:rPr lang="en-GB" b="1" dirty="0"/>
              <a:t>return message;</a:t>
            </a:r>
          </a:p>
          <a:p>
            <a:pPr marL="171450" indent="-171450">
              <a:buFont typeface="Arial" panose="020B0604020202020204" pitchFamily="34" charset="0"/>
              <a:buChar char="•"/>
            </a:pPr>
            <a:r>
              <a:rPr lang="en-GB" dirty="0"/>
              <a:t>Returns the value of the message variable.</a:t>
            </a:r>
          </a:p>
          <a:p>
            <a:pPr marL="171450" indent="-171450">
              <a:buFont typeface="Arial" panose="020B0604020202020204" pitchFamily="34" charset="0"/>
              <a:buChar char="•"/>
            </a:pPr>
            <a:r>
              <a:rPr lang="en-GB" dirty="0"/>
              <a:t>When you call this function in Remix (via a blue “call” button), it </a:t>
            </a:r>
            <a:r>
              <a:rPr lang="en-GB" b="1" dirty="0"/>
              <a:t>does not cost gas</a:t>
            </a:r>
            <a:r>
              <a:rPr lang="en-GB" dirty="0"/>
              <a:t> because it’s a </a:t>
            </a:r>
            <a:r>
              <a:rPr lang="en-GB" b="1" dirty="0"/>
              <a:t>read-only</a:t>
            </a:r>
            <a:r>
              <a:rPr lang="en-GB" dirty="0"/>
              <a:t> operation.</a:t>
            </a:r>
          </a:p>
          <a:p>
            <a:pPr marL="171450" indent="-171450">
              <a:buFont typeface="Arial" panose="020B0604020202020204" pitchFamily="34" charset="0"/>
              <a:buChar char="•"/>
            </a:pPr>
            <a:endParaRPr lang="en-GB" dirty="0"/>
          </a:p>
          <a:p>
            <a:r>
              <a:rPr lang="en-GB" b="1" dirty="0"/>
              <a:t>function </a:t>
            </a:r>
            <a:r>
              <a:rPr lang="en-GB" b="1" dirty="0" err="1"/>
              <a:t>setMessage</a:t>
            </a:r>
            <a:r>
              <a:rPr lang="en-GB" b="1" dirty="0"/>
              <a:t>(string memory </a:t>
            </a:r>
            <a:r>
              <a:rPr lang="en-GB" b="1" dirty="0" err="1"/>
              <a:t>newMessage</a:t>
            </a:r>
            <a:r>
              <a:rPr lang="en-GB" b="1" dirty="0"/>
              <a:t>) public {</a:t>
            </a:r>
          </a:p>
          <a:p>
            <a:pPr marL="171450" indent="-171450">
              <a:buFont typeface="Arial" panose="020B0604020202020204" pitchFamily="34" charset="0"/>
              <a:buChar char="•"/>
            </a:pPr>
            <a:r>
              <a:rPr lang="en-GB" dirty="0"/>
              <a:t>Defines another </a:t>
            </a:r>
            <a:r>
              <a:rPr lang="en-GB" b="1" dirty="0"/>
              <a:t>public function</a:t>
            </a:r>
            <a:r>
              <a:rPr lang="en-GB" dirty="0"/>
              <a:t>, called </a:t>
            </a:r>
            <a:r>
              <a:rPr lang="en-GB" dirty="0" err="1"/>
              <a:t>setMessage</a:t>
            </a:r>
            <a:r>
              <a:rPr lang="en-GB" dirty="0"/>
              <a:t>.</a:t>
            </a:r>
          </a:p>
          <a:p>
            <a:pPr marL="171450" indent="-171450">
              <a:buFont typeface="Arial" panose="020B0604020202020204" pitchFamily="34" charset="0"/>
              <a:buChar char="•"/>
            </a:pPr>
            <a:r>
              <a:rPr lang="en-GB" dirty="0"/>
              <a:t>It takes one input parameter, </a:t>
            </a:r>
            <a:r>
              <a:rPr lang="en-GB" dirty="0" err="1"/>
              <a:t>newMessage</a:t>
            </a:r>
            <a:r>
              <a:rPr lang="en-GB" dirty="0"/>
              <a:t>, which is a string stored temporarily in memory.</a:t>
            </a:r>
          </a:p>
          <a:p>
            <a:pPr marL="171450" indent="-171450">
              <a:buFont typeface="Arial" panose="020B0604020202020204" pitchFamily="34" charset="0"/>
              <a:buChar char="•"/>
            </a:pPr>
            <a:r>
              <a:rPr lang="en-GB" dirty="0"/>
              <a:t>When called, this function </a:t>
            </a:r>
            <a:r>
              <a:rPr lang="en-GB" b="1" dirty="0"/>
              <a:t>modifies</a:t>
            </a:r>
            <a:r>
              <a:rPr lang="en-GB" dirty="0"/>
              <a:t> the state variable message.</a:t>
            </a:r>
          </a:p>
          <a:p>
            <a:pPr marL="0" indent="0">
              <a:buFont typeface="Arial" panose="020B0604020202020204" pitchFamily="34" charset="0"/>
              <a:buNone/>
            </a:pPr>
            <a:endParaRPr lang="en-GB" dirty="0"/>
          </a:p>
          <a:p>
            <a:r>
              <a:rPr lang="en-GB" b="1" dirty="0"/>
              <a:t>message = </a:t>
            </a:r>
            <a:r>
              <a:rPr lang="en-GB" b="1" dirty="0" err="1"/>
              <a:t>newMessage</a:t>
            </a:r>
            <a:r>
              <a:rPr lang="en-GB" b="1" dirty="0"/>
              <a:t>;</a:t>
            </a:r>
          </a:p>
          <a:p>
            <a:pPr marL="171450" indent="-171450">
              <a:buFont typeface="Arial" panose="020B0604020202020204" pitchFamily="34" charset="0"/>
              <a:buChar char="•"/>
            </a:pPr>
            <a:r>
              <a:rPr lang="en-GB" dirty="0"/>
              <a:t>Assigns the new string value to the state variable message.</a:t>
            </a:r>
          </a:p>
          <a:p>
            <a:pPr marL="171450" indent="-171450">
              <a:buFont typeface="Arial" panose="020B0604020202020204" pitchFamily="34" charset="0"/>
              <a:buChar char="•"/>
            </a:pPr>
            <a:r>
              <a:rPr lang="en-GB" dirty="0"/>
              <a:t>This changes the blockchain state, so it </a:t>
            </a:r>
            <a:r>
              <a:rPr lang="en-GB" b="1" dirty="0"/>
              <a:t>costs gas</a:t>
            </a:r>
            <a:r>
              <a:rPr lang="en-GB" dirty="0"/>
              <a:t> to execute.</a:t>
            </a:r>
          </a:p>
          <a:p>
            <a:pPr marL="171450" indent="-171450">
              <a:buFont typeface="Arial" panose="020B0604020202020204" pitchFamily="34" charset="0"/>
              <a:buChar char="•"/>
            </a:pPr>
            <a:r>
              <a:rPr lang="en-GB" dirty="0"/>
              <a:t>The transaction must be mined and stored in the blockchain permanently.</a:t>
            </a:r>
          </a:p>
          <a:p>
            <a:pPr marL="171450" indent="-171450">
              <a:buFont typeface="Arial" panose="020B0604020202020204" pitchFamily="34" charset="0"/>
              <a:buChar char="•"/>
            </a:pPr>
            <a:endParaRPr lang="en-GB" dirty="0"/>
          </a:p>
          <a:p>
            <a:r>
              <a:rPr lang="en-GB" b="1" dirty="0"/>
              <a:t>In Simple Terms</a:t>
            </a:r>
          </a:p>
          <a:p>
            <a:pPr marL="171450" indent="-171450">
              <a:buFont typeface="Arial" panose="020B0604020202020204" pitchFamily="34" charset="0"/>
              <a:buChar char="•"/>
            </a:pPr>
            <a:r>
              <a:rPr lang="en-GB" dirty="0"/>
              <a:t>The contract </a:t>
            </a:r>
            <a:r>
              <a:rPr lang="en-GB" b="1" dirty="0"/>
              <a:t>starts with “Hello, World!”</a:t>
            </a:r>
            <a:r>
              <a:rPr lang="en-GB" dirty="0"/>
              <a:t> stored on-chain.</a:t>
            </a:r>
          </a:p>
          <a:p>
            <a:pPr marL="171450" indent="-171450">
              <a:buFont typeface="Arial" panose="020B0604020202020204" pitchFamily="34" charset="0"/>
              <a:buChar char="•"/>
            </a:pPr>
            <a:r>
              <a:rPr lang="en-GB" dirty="0"/>
              <a:t>Anyone can </a:t>
            </a:r>
            <a:r>
              <a:rPr lang="en-GB" b="1" dirty="0"/>
              <a:t>read</a:t>
            </a:r>
            <a:r>
              <a:rPr lang="en-GB" dirty="0"/>
              <a:t> the message freely (via </a:t>
            </a:r>
            <a:r>
              <a:rPr lang="en-GB" dirty="0" err="1"/>
              <a:t>getMessage</a:t>
            </a:r>
            <a:r>
              <a:rPr lang="en-GB" dirty="0"/>
              <a:t>).</a:t>
            </a:r>
          </a:p>
          <a:p>
            <a:pPr marL="171450" indent="-171450">
              <a:buFont typeface="Arial" panose="020B0604020202020204" pitchFamily="34" charset="0"/>
              <a:buChar char="•"/>
            </a:pPr>
            <a:r>
              <a:rPr lang="en-GB" dirty="0"/>
              <a:t>Anyone can </a:t>
            </a:r>
            <a:r>
              <a:rPr lang="en-GB" b="1" dirty="0"/>
              <a:t>update</a:t>
            </a:r>
            <a:r>
              <a:rPr lang="en-GB" dirty="0"/>
              <a:t> it (via </a:t>
            </a:r>
            <a:r>
              <a:rPr lang="en-GB" dirty="0" err="1"/>
              <a:t>setMessage</a:t>
            </a:r>
            <a:r>
              <a:rPr lang="en-GB" dirty="0"/>
              <a:t>), but updating costs </a:t>
            </a:r>
            <a:r>
              <a:rPr lang="en-GB" b="1" dirty="0"/>
              <a:t>gas</a:t>
            </a:r>
            <a:r>
              <a:rPr lang="en-GB" dirty="0"/>
              <a:t>, since it writes data permanently.</a:t>
            </a:r>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GB" b="1" dirty="0"/>
              <a:t>contract Sum {</a:t>
            </a:r>
          </a:p>
          <a:p>
            <a:pPr marL="171450" indent="-171450">
              <a:buFont typeface="Arial" panose="020B0604020202020204" pitchFamily="34" charset="0"/>
              <a:buChar char="•"/>
            </a:pPr>
            <a:r>
              <a:rPr lang="en-GB" dirty="0"/>
              <a:t>This begins the definition of a smart contract named </a:t>
            </a:r>
            <a:r>
              <a:rPr lang="en-GB" b="1" dirty="0"/>
              <a:t>Sum</a:t>
            </a:r>
            <a:r>
              <a:rPr lang="en-GB" dirty="0"/>
              <a:t>.</a:t>
            </a:r>
          </a:p>
          <a:p>
            <a:pPr marL="171450" indent="-171450">
              <a:buFont typeface="Arial" panose="020B0604020202020204" pitchFamily="34" charset="0"/>
              <a:buChar char="•"/>
            </a:pPr>
            <a:r>
              <a:rPr lang="en-GB" dirty="0"/>
              <a:t>A contract in Solidity is like a </a:t>
            </a:r>
            <a:r>
              <a:rPr lang="en-GB" b="1" dirty="0"/>
              <a:t>class</a:t>
            </a:r>
            <a:r>
              <a:rPr lang="en-GB" dirty="0"/>
              <a:t> in other programming languages — it can contain variables, functions, and logic that run on the </a:t>
            </a:r>
            <a:r>
              <a:rPr lang="en-GB" b="1" dirty="0"/>
              <a:t>Ethereum blockchain</a:t>
            </a:r>
            <a:r>
              <a:rPr lang="en-GB" dirty="0"/>
              <a:t>.</a:t>
            </a:r>
          </a:p>
          <a:p>
            <a:pPr marL="171450" indent="-171450">
              <a:buFont typeface="Arial" panose="020B0604020202020204" pitchFamily="34" charset="0"/>
              <a:buChar char="•"/>
            </a:pPr>
            <a:endParaRPr lang="en-GB" dirty="0"/>
          </a:p>
          <a:p>
            <a:pPr marL="0" indent="0">
              <a:buFont typeface="Arial" panose="020B0604020202020204" pitchFamily="34" charset="0"/>
              <a:buNone/>
            </a:pPr>
            <a:endParaRPr lang="en-GB" dirty="0"/>
          </a:p>
          <a:p>
            <a:r>
              <a:rPr lang="en-GB" b="1" dirty="0"/>
              <a:t>function add(uint256 a, uint256 b) public pure returns (uint256) {</a:t>
            </a:r>
          </a:p>
          <a:p>
            <a:pPr marL="171450" indent="-171450">
              <a:buFont typeface="Arial" panose="020B0604020202020204" pitchFamily="34" charset="0"/>
              <a:buChar char="•"/>
            </a:pPr>
            <a:r>
              <a:rPr lang="en-GB" dirty="0"/>
              <a:t>This defines a </a:t>
            </a:r>
            <a:r>
              <a:rPr lang="en-GB" b="1" dirty="0"/>
              <a:t>function</a:t>
            </a:r>
            <a:r>
              <a:rPr lang="en-GB" dirty="0"/>
              <a:t> called add.</a:t>
            </a:r>
          </a:p>
          <a:p>
            <a:pPr marL="171450" indent="-171450">
              <a:buFont typeface="Arial" panose="020B0604020202020204" pitchFamily="34" charset="0"/>
              <a:buChar char="•"/>
            </a:pPr>
            <a:r>
              <a:rPr lang="en-GB" dirty="0"/>
              <a:t>It takes two </a:t>
            </a:r>
            <a:r>
              <a:rPr lang="en-GB" b="1" dirty="0"/>
              <a:t>parameters</a:t>
            </a:r>
            <a:r>
              <a:rPr lang="en-GB" dirty="0"/>
              <a:t>:</a:t>
            </a:r>
          </a:p>
          <a:p>
            <a:pPr marL="457200" lvl="1" indent="0">
              <a:buFont typeface="Arial" panose="020B0604020202020204" pitchFamily="34" charset="0"/>
              <a:buNone/>
            </a:pPr>
            <a:r>
              <a:rPr lang="en-GB" dirty="0"/>
              <a:t>a → first unsigned integer (256-bit)</a:t>
            </a:r>
          </a:p>
          <a:p>
            <a:pPr marL="457200" lvl="1" indent="0">
              <a:buFont typeface="Arial" panose="020B0604020202020204" pitchFamily="34" charset="0"/>
              <a:buNone/>
            </a:pPr>
            <a:r>
              <a:rPr lang="en-GB" dirty="0"/>
              <a:t>b → second unsigned integer (256-bit)</a:t>
            </a:r>
          </a:p>
          <a:p>
            <a:pPr marL="171450" indent="-171450">
              <a:buFont typeface="Arial" panose="020B0604020202020204" pitchFamily="34" charset="0"/>
              <a:buChar char="•"/>
            </a:pPr>
            <a:r>
              <a:rPr lang="en-GB" b="1" dirty="0"/>
              <a:t>public</a:t>
            </a:r>
            <a:r>
              <a:rPr lang="en-GB" dirty="0"/>
              <a:t> → anyone can call this function, both externally (like from Remix) and internally (from other functions in the contract).</a:t>
            </a:r>
          </a:p>
          <a:p>
            <a:pPr marL="171450" indent="-171450">
              <a:buFont typeface="Arial" panose="020B0604020202020204" pitchFamily="34" charset="0"/>
              <a:buChar char="•"/>
            </a:pPr>
            <a:r>
              <a:rPr lang="en-GB" b="1" dirty="0"/>
              <a:t>pure</a:t>
            </a:r>
            <a:r>
              <a:rPr lang="en-GB" dirty="0"/>
              <a:t> → means this function:</a:t>
            </a:r>
          </a:p>
          <a:p>
            <a:pPr marL="457200" lvl="1" indent="0">
              <a:buFont typeface="Arial" panose="020B0604020202020204" pitchFamily="34" charset="0"/>
              <a:buNone/>
            </a:pPr>
            <a:r>
              <a:rPr lang="en-GB" dirty="0"/>
              <a:t>Doesn’t read or modify any state variables.</a:t>
            </a:r>
          </a:p>
          <a:p>
            <a:pPr marL="457200" lvl="1" indent="0">
              <a:buFont typeface="Arial" panose="020B0604020202020204" pitchFamily="34" charset="0"/>
              <a:buNone/>
            </a:pPr>
            <a:r>
              <a:rPr lang="en-GB" dirty="0"/>
              <a:t>Performs only computation.</a:t>
            </a:r>
          </a:p>
          <a:p>
            <a:pPr marL="457200" lvl="1" indent="0">
              <a:buFont typeface="Arial" panose="020B0604020202020204" pitchFamily="34" charset="0"/>
              <a:buNone/>
            </a:pPr>
            <a:r>
              <a:rPr lang="en-GB" dirty="0"/>
              <a:t>Costs </a:t>
            </a:r>
            <a:r>
              <a:rPr lang="en-GB" b="1" dirty="0"/>
              <a:t>no gas</a:t>
            </a:r>
            <a:r>
              <a:rPr lang="en-GB" dirty="0"/>
              <a:t> when called locally (because it doesn’t change blockchain data).</a:t>
            </a:r>
          </a:p>
          <a:p>
            <a:pPr marL="171450" indent="-171450">
              <a:buFont typeface="Arial" panose="020B0604020202020204" pitchFamily="34" charset="0"/>
              <a:buChar char="•"/>
            </a:pPr>
            <a:r>
              <a:rPr lang="en-GB" b="1" dirty="0"/>
              <a:t>returns (uint256)</a:t>
            </a:r>
            <a:r>
              <a:rPr lang="en-GB" dirty="0"/>
              <a:t> → specifies that the function will output an unsigned 256-bit integer.</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IN" sz="1200" kern="1200" dirty="0">
                <a:solidFill>
                  <a:schemeClr val="tx1"/>
                </a:solidFill>
                <a:effectLst/>
                <a:latin typeface="+mn-lt"/>
                <a:ea typeface="+mn-ea"/>
                <a:cs typeface="+mn-cs"/>
              </a:rPr>
              <a:t>Blockchain technology emerged in 2008 as the underlying foundation for </a:t>
            </a:r>
            <a:r>
              <a:rPr lang="en-IN" sz="1200" b="1" kern="1200" dirty="0">
                <a:solidFill>
                  <a:schemeClr val="tx1"/>
                </a:solidFill>
                <a:effectLst/>
                <a:latin typeface="+mn-lt"/>
                <a:ea typeface="+mn-ea"/>
                <a:cs typeface="+mn-cs"/>
              </a:rPr>
              <a:t>Bitcoin</a:t>
            </a:r>
            <a:r>
              <a:rPr lang="en-IN" sz="1200" kern="1200" dirty="0">
                <a:solidFill>
                  <a:schemeClr val="tx1"/>
                </a:solidFill>
                <a:effectLst/>
                <a:latin typeface="+mn-lt"/>
                <a:ea typeface="+mn-ea"/>
                <a:cs typeface="+mn-cs"/>
              </a:rPr>
              <a:t>, introduced by the pseudonymous </a:t>
            </a:r>
            <a:r>
              <a:rPr lang="en-IN" sz="1200" b="1" kern="1200" dirty="0">
                <a:solidFill>
                  <a:schemeClr val="tx1"/>
                </a:solidFill>
                <a:effectLst/>
                <a:latin typeface="+mn-lt"/>
                <a:ea typeface="+mn-ea"/>
                <a:cs typeface="+mn-cs"/>
              </a:rPr>
              <a:t>Satoshi Nakamoto</a:t>
            </a:r>
            <a:r>
              <a:rPr lang="en-IN" sz="1200" kern="1200" dirty="0">
                <a:solidFill>
                  <a:schemeClr val="tx1"/>
                </a:solidFill>
                <a:effectLst/>
                <a:latin typeface="+mn-lt"/>
                <a:ea typeface="+mn-ea"/>
                <a:cs typeface="+mn-cs"/>
              </a:rPr>
              <a:t>. The initial goal was to create a decentralized, peer-to-peer electronic currency that did not rely on central banks or governments, leveraging cryptography and distributed networks to ensure trust and transparency. Over time, blockchain evolved far beyond cryptocurrencies, enabling decentralized applications, smart contracts, and enterprise solutions.</a:t>
            </a:r>
          </a:p>
          <a:p>
            <a:r>
              <a:rPr lang="en-IN" sz="1200" kern="1200" dirty="0">
                <a:solidFill>
                  <a:schemeClr val="tx1"/>
                </a:solidFill>
                <a:effectLst/>
                <a:latin typeface="+mn-lt"/>
                <a:ea typeface="+mn-ea"/>
                <a:cs typeface="+mn-cs"/>
              </a:rPr>
              <a:t> </a:t>
            </a:r>
          </a:p>
          <a:p>
            <a:r>
              <a:rPr lang="en-IN" sz="1200" b="1" kern="1200" dirty="0">
                <a:solidFill>
                  <a:schemeClr val="tx1"/>
                </a:solidFill>
                <a:effectLst/>
                <a:latin typeface="+mn-lt"/>
                <a:ea typeface="+mn-ea"/>
                <a:cs typeface="+mn-cs"/>
              </a:rPr>
              <a:t>Key Milestones:</a:t>
            </a:r>
          </a:p>
          <a:p>
            <a:r>
              <a:rPr lang="en-IN" sz="1200" kern="1200" dirty="0">
                <a:solidFill>
                  <a:schemeClr val="tx1"/>
                </a:solidFill>
                <a:effectLst/>
                <a:latin typeface="+mn-lt"/>
                <a:ea typeface="+mn-ea"/>
                <a:cs typeface="+mn-cs"/>
              </a:rPr>
              <a:t> </a:t>
            </a:r>
          </a:p>
          <a:p>
            <a:pPr lvl="0" fontAlgn="base"/>
            <a:r>
              <a:rPr lang="en-IN" sz="1200" b="1" u="none" strike="noStrike" kern="1200" dirty="0">
                <a:solidFill>
                  <a:schemeClr val="tx1"/>
                </a:solidFill>
                <a:effectLst/>
                <a:latin typeface="+mn-lt"/>
                <a:ea typeface="+mn-ea"/>
                <a:cs typeface="+mn-cs"/>
              </a:rPr>
              <a:t>1991:</a:t>
            </a:r>
            <a:r>
              <a:rPr lang="en-IN" sz="1200" u="none" strike="noStrike" kern="1200" dirty="0">
                <a:solidFill>
                  <a:schemeClr val="tx1"/>
                </a:solidFill>
                <a:effectLst/>
                <a:latin typeface="+mn-lt"/>
                <a:ea typeface="+mn-ea"/>
                <a:cs typeface="+mn-cs"/>
              </a:rPr>
              <a:t> Stuart Haber and W. Scott </a:t>
            </a:r>
            <a:r>
              <a:rPr lang="en-IN" sz="1200" u="none" strike="noStrike" kern="1200" dirty="0" err="1">
                <a:solidFill>
                  <a:schemeClr val="tx1"/>
                </a:solidFill>
                <a:effectLst/>
                <a:latin typeface="+mn-lt"/>
                <a:ea typeface="+mn-ea"/>
                <a:cs typeface="+mn-cs"/>
              </a:rPr>
              <a:t>Stornetta</a:t>
            </a:r>
            <a:r>
              <a:rPr lang="en-IN" sz="1200" u="none" strike="noStrike" kern="1200" dirty="0">
                <a:solidFill>
                  <a:schemeClr val="tx1"/>
                </a:solidFill>
                <a:effectLst/>
                <a:latin typeface="+mn-lt"/>
                <a:ea typeface="+mn-ea"/>
                <a:cs typeface="+mn-cs"/>
              </a:rPr>
              <a:t> published work on a cryptographically secured chain of blocks to prevent document tampering.</a:t>
            </a:r>
          </a:p>
          <a:p>
            <a:pPr lvl="0" fontAlgn="base"/>
            <a:r>
              <a:rPr lang="en-IN" sz="1200" b="1" u="none" strike="noStrike" kern="1200" dirty="0">
                <a:solidFill>
                  <a:schemeClr val="tx1"/>
                </a:solidFill>
                <a:effectLst/>
                <a:latin typeface="+mn-lt"/>
                <a:ea typeface="+mn-ea"/>
                <a:cs typeface="+mn-cs"/>
              </a:rPr>
              <a:t>2008:</a:t>
            </a:r>
            <a:r>
              <a:rPr lang="en-IN" sz="1200" u="none" strike="noStrike" kern="1200" dirty="0">
                <a:solidFill>
                  <a:schemeClr val="tx1"/>
                </a:solidFill>
                <a:effectLst/>
                <a:latin typeface="+mn-lt"/>
                <a:ea typeface="+mn-ea"/>
                <a:cs typeface="+mn-cs"/>
              </a:rPr>
              <a:t> Bitcoin whitepaper published.</a:t>
            </a:r>
          </a:p>
          <a:p>
            <a:pPr lvl="0" fontAlgn="base"/>
            <a:r>
              <a:rPr lang="en-IN" sz="1200" b="1" u="none" strike="noStrike" kern="1200" dirty="0">
                <a:solidFill>
                  <a:schemeClr val="tx1"/>
                </a:solidFill>
                <a:effectLst/>
                <a:latin typeface="+mn-lt"/>
                <a:ea typeface="+mn-ea"/>
                <a:cs typeface="+mn-cs"/>
              </a:rPr>
              <a:t>2009:</a:t>
            </a:r>
            <a:r>
              <a:rPr lang="en-IN" sz="1200" u="none" strike="noStrike" kern="1200" dirty="0">
                <a:solidFill>
                  <a:schemeClr val="tx1"/>
                </a:solidFill>
                <a:effectLst/>
                <a:latin typeface="+mn-lt"/>
                <a:ea typeface="+mn-ea"/>
                <a:cs typeface="+mn-cs"/>
              </a:rPr>
              <a:t> First Bitcoin block (Genesis block) mined.</a:t>
            </a:r>
          </a:p>
          <a:p>
            <a:pPr lvl="0" fontAlgn="base"/>
            <a:r>
              <a:rPr lang="en-IN" sz="1200" b="1" u="none" strike="noStrike" kern="1200" dirty="0">
                <a:solidFill>
                  <a:schemeClr val="tx1"/>
                </a:solidFill>
                <a:effectLst/>
                <a:latin typeface="+mn-lt"/>
                <a:ea typeface="+mn-ea"/>
                <a:cs typeface="+mn-cs"/>
              </a:rPr>
              <a:t>2013-2015:</a:t>
            </a:r>
            <a:r>
              <a:rPr lang="en-IN" sz="1200" u="none" strike="noStrike" kern="1200" dirty="0">
                <a:solidFill>
                  <a:schemeClr val="tx1"/>
                </a:solidFill>
                <a:effectLst/>
                <a:latin typeface="+mn-lt"/>
                <a:ea typeface="+mn-ea"/>
                <a:cs typeface="+mn-cs"/>
              </a:rPr>
              <a:t> </a:t>
            </a:r>
            <a:r>
              <a:rPr lang="en-IN" sz="1200" b="1" u="none" strike="noStrike" kern="1200" dirty="0">
                <a:solidFill>
                  <a:schemeClr val="tx1"/>
                </a:solidFill>
                <a:effectLst/>
                <a:latin typeface="+mn-lt"/>
                <a:ea typeface="+mn-ea"/>
                <a:cs typeface="+mn-cs"/>
              </a:rPr>
              <a:t>Ethereum</a:t>
            </a:r>
            <a:r>
              <a:rPr lang="en-IN" sz="1200" u="none" strike="noStrike" kern="1200" dirty="0">
                <a:solidFill>
                  <a:schemeClr val="tx1"/>
                </a:solidFill>
                <a:effectLst/>
                <a:latin typeface="+mn-lt"/>
                <a:ea typeface="+mn-ea"/>
                <a:cs typeface="+mn-cs"/>
              </a:rPr>
              <a:t> introduced the concept of </a:t>
            </a:r>
            <a:r>
              <a:rPr lang="en-IN" sz="1200" b="1" u="none" strike="noStrike" kern="1200" dirty="0">
                <a:solidFill>
                  <a:schemeClr val="tx1"/>
                </a:solidFill>
                <a:effectLst/>
                <a:latin typeface="+mn-lt"/>
                <a:ea typeface="+mn-ea"/>
                <a:cs typeface="+mn-cs"/>
              </a:rPr>
              <a:t>smart contracts</a:t>
            </a:r>
            <a:r>
              <a:rPr lang="en-IN" sz="1200" u="none" strike="noStrike" kern="1200" dirty="0">
                <a:solidFill>
                  <a:schemeClr val="tx1"/>
                </a:solidFill>
                <a:effectLst/>
                <a:latin typeface="+mn-lt"/>
                <a:ea typeface="+mn-ea"/>
                <a:cs typeface="+mn-cs"/>
              </a:rPr>
              <a:t>, moving the technology from a simple currency ledger to a general-purpose programmable platform.</a:t>
            </a:r>
          </a:p>
          <a:p>
            <a:pPr lvl="0" fontAlgn="base"/>
            <a:r>
              <a:rPr lang="en-IN" sz="1200" b="1" u="none" strike="noStrike" kern="1200" dirty="0">
                <a:solidFill>
                  <a:schemeClr val="tx1"/>
                </a:solidFill>
                <a:effectLst/>
                <a:latin typeface="+mn-lt"/>
                <a:ea typeface="+mn-ea"/>
                <a:cs typeface="+mn-cs"/>
              </a:rPr>
              <a:t>2020s:</a:t>
            </a:r>
            <a:r>
              <a:rPr lang="en-IN" sz="1200" u="none" strike="noStrike" kern="1200" dirty="0">
                <a:solidFill>
                  <a:schemeClr val="tx1"/>
                </a:solidFill>
                <a:effectLst/>
                <a:latin typeface="+mn-lt"/>
                <a:ea typeface="+mn-ea"/>
                <a:cs typeface="+mn-cs"/>
              </a:rPr>
              <a:t> Accelerated enterprise adoption and the expansion of Decentralized Finance (</a:t>
            </a:r>
            <a:r>
              <a:rPr lang="en-IN" sz="1200" u="none" strike="noStrike" kern="1200" dirty="0" err="1">
                <a:solidFill>
                  <a:schemeClr val="tx1"/>
                </a:solidFill>
                <a:effectLst/>
                <a:latin typeface="+mn-lt"/>
                <a:ea typeface="+mn-ea"/>
                <a:cs typeface="+mn-cs"/>
              </a:rPr>
              <a:t>DeFi</a:t>
            </a:r>
            <a:r>
              <a:rPr lang="en-IN" sz="1200" u="none" strike="noStrike" kern="1200" dirty="0">
                <a:solidFill>
                  <a:schemeClr val="tx1"/>
                </a:solidFill>
                <a:effectLst/>
                <a:latin typeface="+mn-lt"/>
                <a:ea typeface="+mn-ea"/>
                <a:cs typeface="+mn-cs"/>
              </a:rPr>
              <a:t>) and Web3 concepts.</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IN" sz="1200" kern="1200" dirty="0">
                <a:solidFill>
                  <a:schemeClr val="tx1"/>
                </a:solidFill>
                <a:effectLst/>
                <a:latin typeface="+mn-lt"/>
                <a:ea typeface="+mn-ea"/>
                <a:cs typeface="+mn-cs"/>
              </a:rPr>
              <a:t>Blockchain is a decentralized, immutable digital ledger that records transactions across multiple computers (nodes). It is a </a:t>
            </a:r>
            <a:r>
              <a:rPr lang="en-IN" sz="1200" b="1" kern="1200" dirty="0">
                <a:solidFill>
                  <a:schemeClr val="tx1"/>
                </a:solidFill>
                <a:effectLst/>
                <a:latin typeface="+mn-lt"/>
                <a:ea typeface="+mn-ea"/>
                <a:cs typeface="+mn-cs"/>
              </a:rPr>
              <a:t>distributed digital ledger technology (DLT)</a:t>
            </a:r>
            <a:r>
              <a:rPr lang="en-IN" sz="1200" kern="1200" dirty="0">
                <a:solidFill>
                  <a:schemeClr val="tx1"/>
                </a:solidFill>
                <a:effectLst/>
                <a:latin typeface="+mn-lt"/>
                <a:ea typeface="+mn-ea"/>
                <a:cs typeface="+mn-cs"/>
              </a:rPr>
              <a:t> that eliminates the need for central authorities, providing security, transparency, and accountability.</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a:t>
            </a:r>
          </a:p>
          <a:p>
            <a:r>
              <a:rPr lang="en-IN" sz="1200" b="1" kern="1200" dirty="0">
                <a:solidFill>
                  <a:schemeClr val="tx1"/>
                </a:solidFill>
                <a:effectLst/>
                <a:latin typeface="+mn-lt"/>
                <a:ea typeface="+mn-ea"/>
                <a:cs typeface="+mn-cs"/>
              </a:rPr>
              <a:t>Core Characteristics</a:t>
            </a:r>
          </a:p>
          <a:p>
            <a:r>
              <a:rPr lang="en-IN" sz="1200" kern="1200" dirty="0">
                <a:solidFill>
                  <a:schemeClr val="tx1"/>
                </a:solidFill>
                <a:effectLst/>
                <a:latin typeface="+mn-lt"/>
                <a:ea typeface="+mn-ea"/>
                <a:cs typeface="+mn-cs"/>
              </a:rPr>
              <a:t> </a:t>
            </a:r>
          </a:p>
          <a:p>
            <a:pPr lvl="0" fontAlgn="base"/>
            <a:r>
              <a:rPr lang="en-IN" sz="1200" b="1" u="none" strike="noStrike" kern="1200" dirty="0">
                <a:solidFill>
                  <a:schemeClr val="tx1"/>
                </a:solidFill>
                <a:effectLst/>
                <a:latin typeface="+mn-lt"/>
                <a:ea typeface="+mn-ea"/>
                <a:cs typeface="+mn-cs"/>
              </a:rPr>
              <a:t>Decentralization:</a:t>
            </a:r>
            <a:r>
              <a:rPr lang="en-IN" sz="1200" u="none" strike="noStrike" kern="1200" dirty="0">
                <a:solidFill>
                  <a:schemeClr val="tx1"/>
                </a:solidFill>
                <a:effectLst/>
                <a:latin typeface="+mn-lt"/>
                <a:ea typeface="+mn-ea"/>
                <a:cs typeface="+mn-cs"/>
              </a:rPr>
              <a:t> Data is distributed across several computers (nodes) rather than stored in one place, removing single points of failure.</a:t>
            </a:r>
            <a:br>
              <a:rPr lang="en-IN" sz="1200" u="none" strike="noStrike" kern="1200" dirty="0">
                <a:solidFill>
                  <a:schemeClr val="tx1"/>
                </a:solidFill>
                <a:effectLst/>
                <a:latin typeface="+mn-lt"/>
                <a:ea typeface="+mn-ea"/>
                <a:cs typeface="+mn-cs"/>
              </a:rPr>
            </a:br>
            <a:endParaRPr lang="en-IN" sz="1200" u="none" strike="noStrike" kern="1200" dirty="0">
              <a:solidFill>
                <a:schemeClr val="tx1"/>
              </a:solidFill>
              <a:effectLst/>
              <a:latin typeface="+mn-lt"/>
              <a:ea typeface="+mn-ea"/>
              <a:cs typeface="+mn-cs"/>
            </a:endParaRPr>
          </a:p>
          <a:p>
            <a:pPr lvl="0" fontAlgn="base"/>
            <a:r>
              <a:rPr lang="en-IN" sz="1200" b="1" u="none" strike="noStrike" kern="1200" dirty="0">
                <a:solidFill>
                  <a:schemeClr val="tx1"/>
                </a:solidFill>
                <a:effectLst/>
                <a:latin typeface="+mn-lt"/>
                <a:ea typeface="+mn-ea"/>
                <a:cs typeface="+mn-cs"/>
              </a:rPr>
              <a:t>Immutability:</a:t>
            </a:r>
            <a:r>
              <a:rPr lang="en-IN" sz="1200" u="none" strike="noStrike" kern="1200" dirty="0">
                <a:solidFill>
                  <a:schemeClr val="tx1"/>
                </a:solidFill>
                <a:effectLst/>
                <a:latin typeface="+mn-lt"/>
                <a:ea typeface="+mn-ea"/>
                <a:cs typeface="+mn-cs"/>
              </a:rPr>
              <a:t> Once a transaction is confirmed, it cannot be modified or deleted, guaranteeing permanent and verifiable records.</a:t>
            </a:r>
            <a:br>
              <a:rPr lang="en-IN" sz="1200" u="none" strike="noStrike" kern="1200" dirty="0">
                <a:solidFill>
                  <a:schemeClr val="tx1"/>
                </a:solidFill>
                <a:effectLst/>
                <a:latin typeface="+mn-lt"/>
                <a:ea typeface="+mn-ea"/>
                <a:cs typeface="+mn-cs"/>
              </a:rPr>
            </a:br>
            <a:endParaRPr lang="en-IN" sz="1200" u="none" strike="noStrike" kern="1200" dirty="0">
              <a:solidFill>
                <a:schemeClr val="tx1"/>
              </a:solidFill>
              <a:effectLst/>
              <a:latin typeface="+mn-lt"/>
              <a:ea typeface="+mn-ea"/>
              <a:cs typeface="+mn-cs"/>
            </a:endParaRPr>
          </a:p>
          <a:p>
            <a:pPr lvl="0" fontAlgn="base"/>
            <a:r>
              <a:rPr lang="en-IN" sz="1200" b="1" u="none" strike="noStrike" kern="1200" dirty="0">
                <a:solidFill>
                  <a:schemeClr val="tx1"/>
                </a:solidFill>
                <a:effectLst/>
                <a:latin typeface="+mn-lt"/>
                <a:ea typeface="+mn-ea"/>
                <a:cs typeface="+mn-cs"/>
              </a:rPr>
              <a:t>Consensus Mechanisms:</a:t>
            </a:r>
            <a:r>
              <a:rPr lang="en-IN" sz="1200" u="none" strike="noStrike" kern="1200" dirty="0">
                <a:solidFill>
                  <a:schemeClr val="tx1"/>
                </a:solidFill>
                <a:effectLst/>
                <a:latin typeface="+mn-lt"/>
                <a:ea typeface="+mn-ea"/>
                <a:cs typeface="+mn-cs"/>
              </a:rPr>
              <a:t> Network participants agree on the validity of transactions through mathematical protocols.</a:t>
            </a:r>
            <a:br>
              <a:rPr lang="en-IN" sz="1200" u="none" strike="noStrike" kern="1200" dirty="0">
                <a:solidFill>
                  <a:schemeClr val="tx1"/>
                </a:solidFill>
                <a:effectLst/>
                <a:latin typeface="+mn-lt"/>
                <a:ea typeface="+mn-ea"/>
                <a:cs typeface="+mn-cs"/>
              </a:rPr>
            </a:br>
            <a:endParaRPr lang="en-IN" sz="1200" u="none" strike="noStrike" kern="1200" dirty="0">
              <a:solidFill>
                <a:schemeClr val="tx1"/>
              </a:solidFill>
              <a:effectLst/>
              <a:latin typeface="+mn-lt"/>
              <a:ea typeface="+mn-ea"/>
              <a:cs typeface="+mn-cs"/>
            </a:endParaRPr>
          </a:p>
          <a:p>
            <a:pPr lvl="0" fontAlgn="base"/>
            <a:r>
              <a:rPr lang="en-IN" sz="1200" b="1" u="none" strike="noStrike" kern="1200" dirty="0">
                <a:solidFill>
                  <a:schemeClr val="tx1"/>
                </a:solidFill>
                <a:effectLst/>
                <a:latin typeface="+mn-lt"/>
                <a:ea typeface="+mn-ea"/>
                <a:cs typeface="+mn-cs"/>
              </a:rPr>
              <a:t>Transparency:</a:t>
            </a:r>
            <a:r>
              <a:rPr lang="en-IN" sz="1200" u="none" strike="noStrike" kern="1200" dirty="0">
                <a:solidFill>
                  <a:schemeClr val="tx1"/>
                </a:solidFill>
                <a:effectLst/>
                <a:latin typeface="+mn-lt"/>
                <a:ea typeface="+mn-ea"/>
                <a:cs typeface="+mn-cs"/>
              </a:rPr>
              <a:t> Every transaction is visible to all participants, creating accountability and trust.</a:t>
            </a:r>
            <a:br>
              <a:rPr lang="en-IN" sz="1200" u="none" strike="noStrike" kern="1200" dirty="0">
                <a:solidFill>
                  <a:schemeClr val="tx1"/>
                </a:solidFill>
                <a:effectLst/>
                <a:latin typeface="+mn-lt"/>
                <a:ea typeface="+mn-ea"/>
                <a:cs typeface="+mn-cs"/>
              </a:rPr>
            </a:br>
            <a:endParaRPr lang="en-IN" sz="1200" u="none" strike="noStrike" kern="1200" dirty="0">
              <a:solidFill>
                <a:schemeClr val="tx1"/>
              </a:solidFill>
              <a:effectLst/>
              <a:latin typeface="+mn-lt"/>
              <a:ea typeface="+mn-ea"/>
              <a:cs typeface="+mn-cs"/>
            </a:endParaRPr>
          </a:p>
          <a:p>
            <a:pPr lvl="0" fontAlgn="base"/>
            <a:r>
              <a:rPr lang="en-IN" sz="1200" b="1" u="none" strike="noStrike" kern="1200" dirty="0">
                <a:solidFill>
                  <a:schemeClr val="tx1"/>
                </a:solidFill>
                <a:effectLst/>
                <a:latin typeface="+mn-lt"/>
                <a:ea typeface="+mn-ea"/>
                <a:cs typeface="+mn-cs"/>
              </a:rPr>
              <a:t>Security:</a:t>
            </a:r>
            <a:r>
              <a:rPr lang="en-IN" sz="1200" u="none" strike="noStrike" kern="1200" dirty="0">
                <a:solidFill>
                  <a:schemeClr val="tx1"/>
                </a:solidFill>
                <a:effectLst/>
                <a:latin typeface="+mn-lt"/>
                <a:ea typeface="+mn-ea"/>
                <a:cs typeface="+mn-cs"/>
              </a:rPr>
              <a:t> Advanced cryptography ensures that once information is added, it is mathematically secured from tampering.</a:t>
            </a:r>
            <a:br>
              <a:rPr lang="en-IN" sz="1200" u="none" strike="noStrike" kern="1200" dirty="0">
                <a:solidFill>
                  <a:schemeClr val="tx1"/>
                </a:solidFill>
                <a:effectLst/>
                <a:latin typeface="+mn-lt"/>
                <a:ea typeface="+mn-ea"/>
                <a:cs typeface="+mn-cs"/>
              </a:rPr>
            </a:br>
            <a:endParaRPr lang="en-IN" sz="1200" u="none" strike="noStrike"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 </a:t>
            </a:r>
          </a:p>
          <a:p>
            <a:r>
              <a:rPr lang="en-IN" sz="1200" b="1" kern="1200" dirty="0">
                <a:solidFill>
                  <a:schemeClr val="tx1"/>
                </a:solidFill>
                <a:effectLst/>
                <a:latin typeface="+mn-lt"/>
                <a:ea typeface="+mn-ea"/>
                <a:cs typeface="+mn-cs"/>
              </a:rPr>
              <a:t>Roles and Importance</a:t>
            </a:r>
          </a:p>
          <a:p>
            <a:r>
              <a:rPr lang="en-IN" sz="1200" kern="1200" dirty="0">
                <a:solidFill>
                  <a:schemeClr val="tx1"/>
                </a:solidFill>
                <a:effectLst/>
                <a:latin typeface="+mn-lt"/>
                <a:ea typeface="+mn-ea"/>
                <a:cs typeface="+mn-cs"/>
              </a:rPr>
              <a:t> </a:t>
            </a:r>
          </a:p>
          <a:p>
            <a:pPr marL="171450" lvl="0" indent="-171450" fontAlgn="base">
              <a:buFont typeface="Arial" panose="020B0604020202020204" pitchFamily="34" charset="0"/>
              <a:buChar char="•"/>
            </a:pPr>
            <a:r>
              <a:rPr lang="en-IN" sz="1200" b="1" u="none" strike="noStrike" kern="1200" dirty="0">
                <a:solidFill>
                  <a:schemeClr val="tx1"/>
                </a:solidFill>
                <a:effectLst/>
                <a:latin typeface="+mn-lt"/>
                <a:ea typeface="+mn-ea"/>
                <a:cs typeface="+mn-cs"/>
              </a:rPr>
              <a:t>Establishes Trust:</a:t>
            </a:r>
            <a:r>
              <a:rPr lang="en-IN" sz="1200" u="none" strike="noStrike" kern="1200" dirty="0">
                <a:solidFill>
                  <a:schemeClr val="tx1"/>
                </a:solidFill>
                <a:effectLst/>
                <a:latin typeface="+mn-lt"/>
                <a:ea typeface="+mn-ea"/>
                <a:cs typeface="+mn-cs"/>
              </a:rPr>
              <a:t> Provides trust in digital transactions without intermediaries.</a:t>
            </a:r>
          </a:p>
          <a:p>
            <a:pPr marL="171450" lvl="0" indent="-171450" fontAlgn="base">
              <a:buFont typeface="Arial" panose="020B0604020202020204" pitchFamily="34" charset="0"/>
              <a:buChar char="•"/>
            </a:pPr>
            <a:endParaRPr lang="en-IN" sz="1200" u="none" strike="noStrike" kern="1200" dirty="0">
              <a:solidFill>
                <a:schemeClr val="tx1"/>
              </a:solidFill>
              <a:effectLst/>
              <a:latin typeface="+mn-lt"/>
              <a:ea typeface="+mn-ea"/>
              <a:cs typeface="+mn-cs"/>
            </a:endParaRPr>
          </a:p>
          <a:p>
            <a:pPr marL="171450" lvl="0" indent="-171450" fontAlgn="base">
              <a:buFont typeface="Arial" panose="020B0604020202020204" pitchFamily="34" charset="0"/>
              <a:buChar char="•"/>
            </a:pPr>
            <a:r>
              <a:rPr lang="en-IN" sz="1200" b="1" u="none" strike="noStrike" kern="1200" dirty="0">
                <a:solidFill>
                  <a:schemeClr val="tx1"/>
                </a:solidFill>
                <a:effectLst/>
                <a:latin typeface="+mn-lt"/>
                <a:ea typeface="+mn-ea"/>
                <a:cs typeface="+mn-cs"/>
              </a:rPr>
              <a:t>Ensures Transparency:</a:t>
            </a:r>
            <a:r>
              <a:rPr lang="en-IN" sz="1200" u="none" strike="noStrike" kern="1200" dirty="0">
                <a:solidFill>
                  <a:schemeClr val="tx1"/>
                </a:solidFill>
                <a:effectLst/>
                <a:latin typeface="+mn-lt"/>
                <a:ea typeface="+mn-ea"/>
                <a:cs typeface="+mn-cs"/>
              </a:rPr>
              <a:t> The ledger is distributed and visible to all participants.</a:t>
            </a:r>
            <a:br>
              <a:rPr lang="en-IN" sz="1200" u="none" strike="noStrike" kern="1200" dirty="0">
                <a:solidFill>
                  <a:schemeClr val="tx1"/>
                </a:solidFill>
                <a:effectLst/>
                <a:latin typeface="+mn-lt"/>
                <a:ea typeface="+mn-ea"/>
                <a:cs typeface="+mn-cs"/>
              </a:rPr>
            </a:br>
            <a:endParaRPr lang="en-IN" sz="1200" u="none" strike="noStrike" kern="1200" dirty="0">
              <a:solidFill>
                <a:schemeClr val="tx1"/>
              </a:solidFill>
              <a:effectLst/>
              <a:latin typeface="+mn-lt"/>
              <a:ea typeface="+mn-ea"/>
              <a:cs typeface="+mn-cs"/>
            </a:endParaRPr>
          </a:p>
          <a:p>
            <a:pPr marL="171450" lvl="0" indent="-171450" fontAlgn="base">
              <a:buFont typeface="Arial" panose="020B0604020202020204" pitchFamily="34" charset="0"/>
              <a:buChar char="•"/>
            </a:pPr>
            <a:r>
              <a:rPr lang="en-IN" sz="1200" b="1" u="none" strike="noStrike" kern="1200" dirty="0">
                <a:solidFill>
                  <a:schemeClr val="tx1"/>
                </a:solidFill>
                <a:effectLst/>
                <a:latin typeface="+mn-lt"/>
                <a:ea typeface="+mn-ea"/>
                <a:cs typeface="+mn-cs"/>
              </a:rPr>
              <a:t>Enhances Security:</a:t>
            </a:r>
            <a:r>
              <a:rPr lang="en-IN" sz="1200" u="none" strike="noStrike" kern="1200" dirty="0">
                <a:solidFill>
                  <a:schemeClr val="tx1"/>
                </a:solidFill>
                <a:effectLst/>
                <a:latin typeface="+mn-lt"/>
                <a:ea typeface="+mn-ea"/>
                <a:cs typeface="+mn-cs"/>
              </a:rPr>
              <a:t> Transactions are encrypted and distributed, making it nearly impossible for hackers to alter data.</a:t>
            </a:r>
            <a:br>
              <a:rPr lang="en-IN" sz="1200" u="none" strike="noStrike" kern="1200" dirty="0">
                <a:solidFill>
                  <a:schemeClr val="tx1"/>
                </a:solidFill>
                <a:effectLst/>
                <a:latin typeface="+mn-lt"/>
                <a:ea typeface="+mn-ea"/>
                <a:cs typeface="+mn-cs"/>
              </a:rPr>
            </a:br>
            <a:endParaRPr lang="en-IN" sz="1200" u="none" strike="noStrike" kern="1200" dirty="0">
              <a:solidFill>
                <a:schemeClr val="tx1"/>
              </a:solidFill>
              <a:effectLst/>
              <a:latin typeface="+mn-lt"/>
              <a:ea typeface="+mn-ea"/>
              <a:cs typeface="+mn-cs"/>
            </a:endParaRPr>
          </a:p>
          <a:p>
            <a:pPr marL="171450" lvl="0" indent="-171450" fontAlgn="base">
              <a:buFont typeface="Arial" panose="020B0604020202020204" pitchFamily="34" charset="0"/>
              <a:buChar char="•"/>
            </a:pPr>
            <a:r>
              <a:rPr lang="en-IN" sz="1200" b="1" u="none" strike="noStrike" kern="1200" dirty="0">
                <a:solidFill>
                  <a:schemeClr val="tx1"/>
                </a:solidFill>
                <a:effectLst/>
                <a:latin typeface="+mn-lt"/>
                <a:ea typeface="+mn-ea"/>
                <a:cs typeface="+mn-cs"/>
              </a:rPr>
              <a:t>Facilitates Automation:</a:t>
            </a:r>
            <a:r>
              <a:rPr lang="en-IN" sz="1200" u="none" strike="noStrike" kern="1200" dirty="0">
                <a:solidFill>
                  <a:schemeClr val="tx1"/>
                </a:solidFill>
                <a:effectLst/>
                <a:latin typeface="+mn-lt"/>
                <a:ea typeface="+mn-ea"/>
                <a:cs typeface="+mn-cs"/>
              </a:rPr>
              <a:t> Enables automation via smart contracts.</a:t>
            </a:r>
            <a:br>
              <a:rPr lang="en-IN" sz="1200" u="none" strike="noStrike" kern="1200" dirty="0">
                <a:solidFill>
                  <a:schemeClr val="tx1"/>
                </a:solidFill>
                <a:effectLst/>
                <a:latin typeface="+mn-lt"/>
                <a:ea typeface="+mn-ea"/>
                <a:cs typeface="+mn-cs"/>
              </a:rPr>
            </a:br>
            <a:endParaRPr lang="en-IN"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IN" sz="1200" b="1" kern="1200" dirty="0">
                <a:solidFill>
                  <a:schemeClr val="tx1"/>
                </a:solidFill>
                <a:effectLst/>
                <a:latin typeface="+mn-lt"/>
                <a:ea typeface="+mn-ea"/>
                <a:cs typeface="+mn-cs"/>
              </a:rPr>
              <a:t>Analogy:</a:t>
            </a:r>
            <a:r>
              <a:rPr lang="en-IN" sz="1200" kern="1200" dirty="0">
                <a:solidFill>
                  <a:schemeClr val="tx1"/>
                </a:solidFill>
                <a:effectLst/>
                <a:latin typeface="+mn-lt"/>
                <a:ea typeface="+mn-ea"/>
                <a:cs typeface="+mn-cs"/>
              </a:rPr>
              <a:t> Blockchain can be compared to a digital notebook (the ledger) shared among many participants (nodes) where every transaction is recorded permanently , visible to all, and protected against tampering.</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IN" sz="1200" kern="1200" dirty="0">
                <a:solidFill>
                  <a:schemeClr val="tx1"/>
                </a:solidFill>
                <a:effectLst/>
                <a:latin typeface="+mn-lt"/>
                <a:ea typeface="+mn-ea"/>
                <a:cs typeface="+mn-cs"/>
              </a:rPr>
              <a:t>Blockchain consists of individual data containers called blocks connected sequentially in a chain. The entire structure relies on a logical process of data creation, verification, and permanent recording.</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a:t>
            </a:r>
          </a:p>
          <a:p>
            <a:r>
              <a:rPr lang="en-IN" sz="1200" b="1" kern="1200" dirty="0">
                <a:solidFill>
                  <a:schemeClr val="tx1"/>
                </a:solidFill>
                <a:effectLst/>
                <a:latin typeface="+mn-lt"/>
                <a:ea typeface="+mn-ea"/>
                <a:cs typeface="+mn-cs"/>
              </a:rPr>
              <a:t>Structure of a Block:</a:t>
            </a:r>
          </a:p>
          <a:p>
            <a:r>
              <a:rPr lang="en-IN" sz="1200" kern="1200" dirty="0">
                <a:solidFill>
                  <a:schemeClr val="tx1"/>
                </a:solidFill>
                <a:effectLst/>
                <a:latin typeface="+mn-lt"/>
                <a:ea typeface="+mn-ea"/>
                <a:cs typeface="+mn-cs"/>
              </a:rPr>
              <a:t> </a:t>
            </a:r>
          </a:p>
          <a:p>
            <a:pPr marL="171450" lvl="0" indent="-171450" fontAlgn="base">
              <a:buFont typeface="Arial" panose="020B0604020202020204" pitchFamily="34" charset="0"/>
              <a:buChar char="•"/>
            </a:pPr>
            <a:r>
              <a:rPr lang="en-IN" sz="1200" u="none" strike="noStrike" kern="1200" dirty="0">
                <a:solidFill>
                  <a:schemeClr val="tx1"/>
                </a:solidFill>
                <a:effectLst/>
                <a:latin typeface="+mn-lt"/>
                <a:ea typeface="+mn-ea"/>
                <a:cs typeface="+mn-cs"/>
              </a:rPr>
              <a:t>Transaction data (a bundle of verified transactions)</a:t>
            </a:r>
          </a:p>
          <a:p>
            <a:pPr marL="171450" lvl="0" indent="-171450" fontAlgn="base">
              <a:buFont typeface="Arial" panose="020B0604020202020204" pitchFamily="34" charset="0"/>
              <a:buChar char="•"/>
            </a:pPr>
            <a:r>
              <a:rPr lang="en-IN" sz="1200" u="none" strike="noStrike" kern="1200" dirty="0">
                <a:solidFill>
                  <a:schemeClr val="tx1"/>
                </a:solidFill>
                <a:effectLst/>
                <a:latin typeface="+mn-lt"/>
                <a:ea typeface="+mn-ea"/>
                <a:cs typeface="+mn-cs"/>
              </a:rPr>
              <a:t>Timestamp</a:t>
            </a:r>
          </a:p>
          <a:p>
            <a:pPr marL="171450" lvl="0" indent="-171450" fontAlgn="base">
              <a:buFont typeface="Arial" panose="020B0604020202020204" pitchFamily="34" charset="0"/>
              <a:buChar char="•"/>
            </a:pPr>
            <a:r>
              <a:rPr lang="en-IN" sz="1200" u="none" strike="noStrike" kern="1200" dirty="0">
                <a:solidFill>
                  <a:schemeClr val="tx1"/>
                </a:solidFill>
                <a:effectLst/>
                <a:latin typeface="+mn-lt"/>
                <a:ea typeface="+mn-ea"/>
                <a:cs typeface="+mn-cs"/>
              </a:rPr>
              <a:t>Previous block hash (the cryptographic link to the prior block)</a:t>
            </a:r>
          </a:p>
          <a:p>
            <a:pPr marL="171450" lvl="0" indent="-171450" fontAlgn="base">
              <a:buFont typeface="Arial" panose="020B0604020202020204" pitchFamily="34" charset="0"/>
              <a:buChar char="•"/>
            </a:pPr>
            <a:r>
              <a:rPr lang="en-IN" sz="1200" u="none" strike="noStrike" kern="1200" dirty="0">
                <a:solidFill>
                  <a:schemeClr val="tx1"/>
                </a:solidFill>
                <a:effectLst/>
                <a:latin typeface="+mn-lt"/>
                <a:ea typeface="+mn-ea"/>
                <a:cs typeface="+mn-cs"/>
              </a:rPr>
              <a:t>Current block hash (the unique identifier for this block)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IN" sz="1200" kern="1200" dirty="0">
                <a:solidFill>
                  <a:schemeClr val="tx1"/>
                </a:solidFill>
                <a:effectLst/>
                <a:latin typeface="+mn-lt"/>
                <a:ea typeface="+mn-ea"/>
                <a:cs typeface="+mn-cs"/>
              </a:rPr>
              <a:t>Depending on who can access and validate data, there are four major types of blockchain networks.</a:t>
            </a:r>
          </a:p>
          <a:p>
            <a:r>
              <a:rPr lang="en-IN" sz="1200" kern="1200" dirty="0">
                <a:solidFill>
                  <a:schemeClr val="tx1"/>
                </a:solidFill>
                <a:effectLst/>
                <a:latin typeface="+mn-lt"/>
                <a:ea typeface="+mn-ea"/>
                <a:cs typeface="+mn-cs"/>
              </a:rPr>
              <a:t> </a:t>
            </a:r>
          </a:p>
          <a:p>
            <a:pPr lvl="0" fontAlgn="base"/>
            <a:r>
              <a:rPr lang="en-IN" sz="1200" b="1" u="none" strike="noStrike" kern="1200" dirty="0">
                <a:solidFill>
                  <a:schemeClr val="tx1"/>
                </a:solidFill>
                <a:effectLst/>
                <a:latin typeface="+mn-lt"/>
                <a:ea typeface="+mn-ea"/>
                <a:cs typeface="+mn-cs"/>
              </a:rPr>
              <a:t>Public Blockchain:</a:t>
            </a:r>
            <a:r>
              <a:rPr lang="en-IN" sz="1200" u="none" strike="noStrike" kern="1200" dirty="0">
                <a:solidFill>
                  <a:schemeClr val="tx1"/>
                </a:solidFill>
                <a:effectLst/>
                <a:latin typeface="+mn-lt"/>
                <a:ea typeface="+mn-ea"/>
                <a:cs typeface="+mn-cs"/>
              </a:rPr>
              <a:t> Open to everyone to join and participate. It is fully decentralized and transparent but typically slower due to the large number of participants. (Examples: Bitcoin, Ethereum ).</a:t>
            </a:r>
            <a:br>
              <a:rPr lang="en-IN" sz="1200" u="none" strike="noStrike" kern="1200" dirty="0">
                <a:solidFill>
                  <a:schemeClr val="tx1"/>
                </a:solidFill>
                <a:effectLst/>
                <a:latin typeface="+mn-lt"/>
                <a:ea typeface="+mn-ea"/>
                <a:cs typeface="+mn-cs"/>
              </a:rPr>
            </a:br>
            <a:endParaRPr lang="en-IN" sz="1200" u="none" strike="noStrike" kern="1200" dirty="0">
              <a:solidFill>
                <a:schemeClr val="tx1"/>
              </a:solidFill>
              <a:effectLst/>
              <a:latin typeface="+mn-lt"/>
              <a:ea typeface="+mn-ea"/>
              <a:cs typeface="+mn-cs"/>
            </a:endParaRPr>
          </a:p>
          <a:p>
            <a:pPr lvl="0" fontAlgn="base"/>
            <a:r>
              <a:rPr lang="en-IN" sz="1200" b="1" u="none" strike="noStrike" kern="1200" dirty="0">
                <a:solidFill>
                  <a:schemeClr val="tx1"/>
                </a:solidFill>
                <a:effectLst/>
                <a:latin typeface="+mn-lt"/>
                <a:ea typeface="+mn-ea"/>
                <a:cs typeface="+mn-cs"/>
              </a:rPr>
              <a:t>Private Blockchain:</a:t>
            </a:r>
            <a:r>
              <a:rPr lang="en-IN" sz="1200" u="none" strike="noStrike" kern="1200" dirty="0">
                <a:solidFill>
                  <a:schemeClr val="tx1"/>
                </a:solidFill>
                <a:effectLst/>
                <a:latin typeface="+mn-lt"/>
                <a:ea typeface="+mn-ea"/>
                <a:cs typeface="+mn-cs"/>
              </a:rPr>
              <a:t> Controlled by a single organization with restricted access. It is efficient and fast but less transparent. (Example: Hyperledger Fabric ).</a:t>
            </a:r>
            <a:br>
              <a:rPr lang="en-IN" sz="1200" u="none" strike="noStrike" kern="1200" dirty="0">
                <a:solidFill>
                  <a:schemeClr val="tx1"/>
                </a:solidFill>
                <a:effectLst/>
                <a:latin typeface="+mn-lt"/>
                <a:ea typeface="+mn-ea"/>
                <a:cs typeface="+mn-cs"/>
              </a:rPr>
            </a:br>
            <a:endParaRPr lang="en-IN" sz="1200" u="none" strike="noStrike" kern="1200" dirty="0">
              <a:solidFill>
                <a:schemeClr val="tx1"/>
              </a:solidFill>
              <a:effectLst/>
              <a:latin typeface="+mn-lt"/>
              <a:ea typeface="+mn-ea"/>
              <a:cs typeface="+mn-cs"/>
            </a:endParaRPr>
          </a:p>
          <a:p>
            <a:pPr lvl="0" fontAlgn="base"/>
            <a:r>
              <a:rPr lang="en-IN" sz="1200" b="1" u="none" strike="noStrike" kern="1200" dirty="0">
                <a:solidFill>
                  <a:schemeClr val="tx1"/>
                </a:solidFill>
                <a:effectLst/>
                <a:latin typeface="+mn-lt"/>
                <a:ea typeface="+mn-ea"/>
                <a:cs typeface="+mn-cs"/>
              </a:rPr>
              <a:t>Consortium Blockchain:</a:t>
            </a:r>
            <a:r>
              <a:rPr lang="en-IN" sz="1200" u="none" strike="noStrike" kern="1200" dirty="0">
                <a:solidFill>
                  <a:schemeClr val="tx1"/>
                </a:solidFill>
                <a:effectLst/>
                <a:latin typeface="+mn-lt"/>
                <a:ea typeface="+mn-ea"/>
                <a:cs typeface="+mn-cs"/>
              </a:rPr>
              <a:t> Operated by a group of organizations sharing control. It combines shared governance and semi-transparency. (Example: R3 Corda ).</a:t>
            </a:r>
            <a:br>
              <a:rPr lang="en-IN" sz="1200" u="none" strike="noStrike" kern="1200" dirty="0">
                <a:solidFill>
                  <a:schemeClr val="tx1"/>
                </a:solidFill>
                <a:effectLst/>
                <a:latin typeface="+mn-lt"/>
                <a:ea typeface="+mn-ea"/>
                <a:cs typeface="+mn-cs"/>
              </a:rPr>
            </a:br>
            <a:endParaRPr lang="en-IN" sz="1200" u="none" strike="noStrike" kern="1200" dirty="0">
              <a:solidFill>
                <a:schemeClr val="tx1"/>
              </a:solidFill>
              <a:effectLst/>
              <a:latin typeface="+mn-lt"/>
              <a:ea typeface="+mn-ea"/>
              <a:cs typeface="+mn-cs"/>
            </a:endParaRPr>
          </a:p>
          <a:p>
            <a:r>
              <a:rPr lang="en-IN" sz="1200" b="1" kern="1200" dirty="0">
                <a:solidFill>
                  <a:schemeClr val="tx1"/>
                </a:solidFill>
                <a:effectLst/>
                <a:latin typeface="+mn-lt"/>
                <a:ea typeface="+mn-ea"/>
                <a:cs typeface="+mn-cs"/>
              </a:rPr>
              <a:t>Hybrid Blockchain:</a:t>
            </a:r>
            <a:r>
              <a:rPr lang="en-IN" sz="1200" kern="1200" dirty="0">
                <a:solidFill>
                  <a:schemeClr val="tx1"/>
                </a:solidFill>
                <a:effectLst/>
                <a:latin typeface="+mn-lt"/>
                <a:ea typeface="+mn-ea"/>
                <a:cs typeface="+mn-cs"/>
              </a:rPr>
              <a:t> Mixes features of public and private networks, allowing partial transparency. Used in regulated sectors like healthcare or government.</a:t>
            </a:r>
            <a:br>
              <a:rPr lang="en-IN" sz="1200" kern="1200" dirty="0">
                <a:solidFill>
                  <a:schemeClr val="tx1"/>
                </a:solidFill>
                <a:effectLst/>
                <a:latin typeface="+mn-lt"/>
                <a:ea typeface="+mn-ea"/>
                <a:cs typeface="+mn-cs"/>
              </a:rPr>
            </a:b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IN" sz="1200" b="1" kern="1200" dirty="0">
                <a:solidFill>
                  <a:schemeClr val="tx1"/>
                </a:solidFill>
                <a:effectLst/>
                <a:latin typeface="+mn-lt"/>
                <a:ea typeface="+mn-ea"/>
                <a:cs typeface="+mn-cs"/>
              </a:rPr>
              <a:t>Wallets and Keys</a:t>
            </a:r>
          </a:p>
          <a:p>
            <a:r>
              <a:rPr lang="en-IN" sz="1200" kern="1200" dirty="0">
                <a:solidFill>
                  <a:schemeClr val="tx1"/>
                </a:solidFill>
                <a:effectLst/>
                <a:latin typeface="+mn-lt"/>
                <a:ea typeface="+mn-ea"/>
                <a:cs typeface="+mn-cs"/>
              </a:rPr>
              <a:t> </a:t>
            </a:r>
          </a:p>
          <a:p>
            <a:pPr marL="171450" indent="-171450">
              <a:buFont typeface="Arial" panose="020B0604020202020204" pitchFamily="34" charset="0"/>
              <a:buChar char="•"/>
            </a:pPr>
            <a:r>
              <a:rPr lang="en-IN" sz="1200" b="1" kern="1200" dirty="0">
                <a:solidFill>
                  <a:schemeClr val="tx1"/>
                </a:solidFill>
                <a:effectLst/>
                <a:latin typeface="+mn-lt"/>
                <a:ea typeface="+mn-ea"/>
                <a:cs typeface="+mn-cs"/>
              </a:rPr>
              <a:t>Wallets</a:t>
            </a:r>
            <a:r>
              <a:rPr lang="en-IN" sz="1200" kern="1200" dirty="0">
                <a:solidFill>
                  <a:schemeClr val="tx1"/>
                </a:solidFill>
                <a:effectLst/>
                <a:latin typeface="+mn-lt"/>
                <a:ea typeface="+mn-ea"/>
                <a:cs typeface="+mn-cs"/>
              </a:rPr>
              <a:t> are digital applications that store and manage your </a:t>
            </a:r>
            <a:r>
              <a:rPr lang="en-IN" sz="1200" b="1" kern="1200" dirty="0">
                <a:solidFill>
                  <a:schemeClr val="tx1"/>
                </a:solidFill>
                <a:effectLst/>
                <a:latin typeface="+mn-lt"/>
                <a:ea typeface="+mn-ea"/>
                <a:cs typeface="+mn-cs"/>
              </a:rPr>
              <a:t>private and public keys</a:t>
            </a:r>
            <a:r>
              <a:rPr lang="en-IN" sz="1200" kern="1200" dirty="0">
                <a:solidFill>
                  <a:schemeClr val="tx1"/>
                </a:solidFill>
                <a:effectLst/>
                <a:latin typeface="+mn-lt"/>
                <a:ea typeface="+mn-ea"/>
                <a:cs typeface="+mn-cs"/>
              </a:rPr>
              <a:t>, enabling secure access to your blockchain identity.</a:t>
            </a:r>
          </a:p>
          <a:p>
            <a:pPr marL="171450" lvl="0" indent="-171450" fontAlgn="base">
              <a:buFont typeface="Arial" panose="020B0604020202020204" pitchFamily="34" charset="0"/>
              <a:buChar char="•"/>
            </a:pPr>
            <a:r>
              <a:rPr lang="en-IN" sz="1200" b="1" u="none" strike="noStrike" kern="1200" dirty="0">
                <a:solidFill>
                  <a:schemeClr val="tx1"/>
                </a:solidFill>
                <a:effectLst/>
                <a:latin typeface="+mn-lt"/>
                <a:ea typeface="+mn-ea"/>
                <a:cs typeface="+mn-cs"/>
              </a:rPr>
              <a:t>Public Key:</a:t>
            </a:r>
            <a:r>
              <a:rPr lang="en-IN" sz="1200" u="none" strike="noStrike" kern="1200" dirty="0">
                <a:solidFill>
                  <a:schemeClr val="tx1"/>
                </a:solidFill>
                <a:effectLst/>
                <a:latin typeface="+mn-lt"/>
                <a:ea typeface="+mn-ea"/>
                <a:cs typeface="+mn-cs"/>
              </a:rPr>
              <a:t> Acts like your account number, shareable for receiving transactions.</a:t>
            </a:r>
          </a:p>
          <a:p>
            <a:pPr marL="171450" lvl="0" indent="-171450" fontAlgn="base">
              <a:buFont typeface="Arial" panose="020B0604020202020204" pitchFamily="34" charset="0"/>
              <a:buChar char="•"/>
            </a:pPr>
            <a:r>
              <a:rPr lang="en-IN" sz="1200" b="1" u="none" strike="noStrike" kern="1200" dirty="0">
                <a:solidFill>
                  <a:schemeClr val="tx1"/>
                </a:solidFill>
                <a:effectLst/>
                <a:latin typeface="+mn-lt"/>
                <a:ea typeface="+mn-ea"/>
                <a:cs typeface="+mn-cs"/>
              </a:rPr>
              <a:t>Private Key:</a:t>
            </a:r>
            <a:r>
              <a:rPr lang="en-IN" sz="1200" u="none" strike="noStrike" kern="1200" dirty="0">
                <a:solidFill>
                  <a:schemeClr val="tx1"/>
                </a:solidFill>
                <a:effectLst/>
                <a:latin typeface="+mn-lt"/>
                <a:ea typeface="+mn-ea"/>
                <a:cs typeface="+mn-cs"/>
              </a:rPr>
              <a:t> Functions as your password; it must never be revealed.</a:t>
            </a:r>
          </a:p>
          <a:p>
            <a:pPr marL="171450" indent="-171450">
              <a:buFont typeface="Arial" panose="020B0604020202020204" pitchFamily="34" charset="0"/>
              <a:buChar char="•"/>
            </a:pPr>
            <a:r>
              <a:rPr lang="en-IN" sz="1200" b="1" kern="1200" dirty="0">
                <a:solidFill>
                  <a:schemeClr val="tx1"/>
                </a:solidFill>
                <a:effectLst/>
                <a:latin typeface="+mn-lt"/>
                <a:ea typeface="+mn-ea"/>
                <a:cs typeface="+mn-cs"/>
              </a:rPr>
              <a:t>Example:</a:t>
            </a:r>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MetaMask</a:t>
            </a:r>
            <a:r>
              <a:rPr lang="en-IN" sz="1200" kern="1200" dirty="0">
                <a:solidFill>
                  <a:schemeClr val="tx1"/>
                </a:solidFill>
                <a:effectLst/>
                <a:latin typeface="+mn-lt"/>
                <a:ea typeface="+mn-ea"/>
                <a:cs typeface="+mn-cs"/>
              </a:rPr>
              <a:t> is a common example of a web-based wallet.</a:t>
            </a:r>
          </a:p>
          <a:p>
            <a:pPr marL="171450" indent="-171450">
              <a:buFont typeface="Arial" panose="020B0604020202020204" pitchFamily="34" charset="0"/>
              <a:buChar char="•"/>
            </a:pPr>
            <a:endParaRPr lang="en-GB" sz="1200" kern="1200" dirty="0">
              <a:solidFill>
                <a:schemeClr val="tx1"/>
              </a:solidFill>
              <a:effectLst/>
              <a:latin typeface="+mn-lt"/>
              <a:ea typeface="+mn-ea"/>
              <a:cs typeface="+mn-cs"/>
            </a:endParaRPr>
          </a:p>
          <a:p>
            <a:r>
              <a:rPr lang="en-IN" sz="1200" b="1" kern="1200" dirty="0">
                <a:solidFill>
                  <a:schemeClr val="tx1"/>
                </a:solidFill>
                <a:effectLst/>
                <a:latin typeface="+mn-lt"/>
                <a:ea typeface="+mn-ea"/>
                <a:cs typeface="+mn-cs"/>
              </a:rPr>
              <a:t>Smart Contracts</a:t>
            </a:r>
          </a:p>
          <a:p>
            <a:r>
              <a:rPr lang="en-IN" sz="1200" kern="1200" dirty="0">
                <a:solidFill>
                  <a:schemeClr val="tx1"/>
                </a:solidFill>
                <a:effectLst/>
                <a:latin typeface="+mn-lt"/>
                <a:ea typeface="+mn-ea"/>
                <a:cs typeface="+mn-cs"/>
              </a:rPr>
              <a:t> </a:t>
            </a:r>
          </a:p>
          <a:p>
            <a:pPr marL="171450" indent="-171450">
              <a:buFont typeface="Arial" panose="020B0604020202020204" pitchFamily="34" charset="0"/>
              <a:buChar char="•"/>
            </a:pPr>
            <a:r>
              <a:rPr lang="en-IN" sz="1200" kern="1200" dirty="0">
                <a:solidFill>
                  <a:schemeClr val="tx1"/>
                </a:solidFill>
                <a:effectLst/>
                <a:latin typeface="+mn-lt"/>
                <a:ea typeface="+mn-ea"/>
                <a:cs typeface="+mn-cs"/>
              </a:rPr>
              <a:t>Smart contracts are </a:t>
            </a:r>
            <a:r>
              <a:rPr lang="en-IN" sz="1200" b="1" kern="1200" dirty="0">
                <a:solidFill>
                  <a:schemeClr val="tx1"/>
                </a:solidFill>
                <a:effectLst/>
                <a:latin typeface="+mn-lt"/>
                <a:ea typeface="+mn-ea"/>
                <a:cs typeface="+mn-cs"/>
              </a:rPr>
              <a:t>self-executing programs</a:t>
            </a:r>
            <a:r>
              <a:rPr lang="en-IN" sz="1200" kern="1200" dirty="0">
                <a:solidFill>
                  <a:schemeClr val="tx1"/>
                </a:solidFill>
                <a:effectLst/>
                <a:latin typeface="+mn-lt"/>
                <a:ea typeface="+mn-ea"/>
                <a:cs typeface="+mn-cs"/>
              </a:rPr>
              <a:t> stored on the blockchain with the terms of an agreement directly written into code. They automatically perform actions when predetermined conditions are satisfied.</a:t>
            </a:r>
          </a:p>
          <a:p>
            <a:pPr marL="171450" lvl="0" indent="-171450" fontAlgn="base">
              <a:buFont typeface="Arial" panose="020B0604020202020204" pitchFamily="34" charset="0"/>
              <a:buChar char="•"/>
            </a:pPr>
            <a:r>
              <a:rPr lang="en-IN" sz="1200" b="1" u="none" strike="noStrike" kern="1200" dirty="0">
                <a:solidFill>
                  <a:schemeClr val="tx1"/>
                </a:solidFill>
                <a:effectLst/>
                <a:latin typeface="+mn-lt"/>
                <a:ea typeface="+mn-ea"/>
                <a:cs typeface="+mn-cs"/>
              </a:rPr>
              <a:t>Benefits:</a:t>
            </a:r>
            <a:r>
              <a:rPr lang="en-IN" sz="1200" u="none" strike="noStrike" kern="1200" dirty="0">
                <a:solidFill>
                  <a:schemeClr val="tx1"/>
                </a:solidFill>
                <a:effectLst/>
                <a:latin typeface="+mn-lt"/>
                <a:ea typeface="+mn-ea"/>
                <a:cs typeface="+mn-cs"/>
              </a:rPr>
              <a:t> Reduces intermediaries, automates processes, and prevents fraud and errors.</a:t>
            </a:r>
          </a:p>
          <a:p>
            <a:pPr marL="171450" lvl="0" indent="-171450" fontAlgn="base">
              <a:buFont typeface="Arial" panose="020B0604020202020204" pitchFamily="34" charset="0"/>
              <a:buChar char="•"/>
            </a:pPr>
            <a:r>
              <a:rPr lang="en-IN" sz="1200" b="1" u="none" strike="noStrike" kern="1200" dirty="0">
                <a:solidFill>
                  <a:schemeClr val="tx1"/>
                </a:solidFill>
                <a:effectLst/>
                <a:latin typeface="+mn-lt"/>
                <a:ea typeface="+mn-ea"/>
                <a:cs typeface="+mn-cs"/>
              </a:rPr>
              <a:t>Development:</a:t>
            </a:r>
            <a:r>
              <a:rPr lang="en-IN" sz="1200" u="none" strike="noStrike" kern="1200" dirty="0">
                <a:solidFill>
                  <a:schemeClr val="tx1"/>
                </a:solidFill>
                <a:effectLst/>
                <a:latin typeface="+mn-lt"/>
                <a:ea typeface="+mn-ea"/>
                <a:cs typeface="+mn-cs"/>
              </a:rPr>
              <a:t> The Ethereum blockchain primarily uses </a:t>
            </a:r>
            <a:r>
              <a:rPr lang="en-IN" sz="1200" b="1" u="none" strike="noStrike" kern="1200" dirty="0">
                <a:solidFill>
                  <a:schemeClr val="tx1"/>
                </a:solidFill>
                <a:effectLst/>
                <a:latin typeface="+mn-lt"/>
                <a:ea typeface="+mn-ea"/>
                <a:cs typeface="+mn-cs"/>
              </a:rPr>
              <a:t>Solidity</a:t>
            </a:r>
            <a:r>
              <a:rPr lang="en-IN" sz="1200" u="none" strike="noStrike" kern="1200" dirty="0">
                <a:solidFill>
                  <a:schemeClr val="tx1"/>
                </a:solidFill>
                <a:effectLst/>
                <a:latin typeface="+mn-lt"/>
                <a:ea typeface="+mn-ea"/>
                <a:cs typeface="+mn-cs"/>
              </a:rPr>
              <a:t> for writing these contracts.</a:t>
            </a:r>
          </a:p>
          <a:p>
            <a:pPr marL="171450" lvl="0" indent="-171450" fontAlgn="base">
              <a:buFont typeface="Arial" panose="020B0604020202020204" pitchFamily="34" charset="0"/>
              <a:buChar char="•"/>
            </a:pPr>
            <a:r>
              <a:rPr lang="en-IN" sz="1200" b="1" u="none" strike="noStrike" kern="1200" dirty="0">
                <a:solidFill>
                  <a:schemeClr val="tx1"/>
                </a:solidFill>
                <a:effectLst/>
                <a:latin typeface="+mn-lt"/>
                <a:ea typeface="+mn-ea"/>
                <a:cs typeface="+mn-cs"/>
              </a:rPr>
              <a:t>Example:</a:t>
            </a:r>
            <a:r>
              <a:rPr lang="en-IN" sz="1200" u="none" strike="noStrike" kern="1200" dirty="0">
                <a:solidFill>
                  <a:schemeClr val="tx1"/>
                </a:solidFill>
                <a:effectLst/>
                <a:latin typeface="+mn-lt"/>
                <a:ea typeface="+mn-ea"/>
                <a:cs typeface="+mn-cs"/>
              </a:rPr>
              <a:t> A smart contract could automatically pay insurance when flight delay data meets the required conditions.</a:t>
            </a:r>
          </a:p>
          <a:p>
            <a:pPr marL="0" lvl="0" indent="0" fontAlgn="base">
              <a:buFont typeface="Arial" panose="020B0604020202020204" pitchFamily="34" charset="0"/>
              <a:buNone/>
            </a:pPr>
            <a:endParaRPr lang="en-IN" sz="1200" u="none" strike="noStrike" kern="1200" dirty="0">
              <a:solidFill>
                <a:schemeClr val="tx1"/>
              </a:solidFill>
              <a:effectLst/>
              <a:latin typeface="+mn-lt"/>
              <a:ea typeface="+mn-ea"/>
              <a:cs typeface="+mn-cs"/>
            </a:endParaRPr>
          </a:p>
          <a:p>
            <a:pPr marL="0" lvl="0" indent="0" fontAlgn="base">
              <a:buFont typeface="Arial" panose="020B0604020202020204" pitchFamily="34" charset="0"/>
              <a:buNone/>
            </a:pPr>
            <a:br>
              <a:rPr lang="en-IN" sz="1200" u="none" strike="noStrike" kern="1200" dirty="0">
                <a:solidFill>
                  <a:schemeClr val="tx1"/>
                </a:solidFill>
                <a:effectLst/>
                <a:latin typeface="+mn-lt"/>
                <a:ea typeface="+mn-ea"/>
                <a:cs typeface="+mn-cs"/>
              </a:rPr>
            </a:br>
            <a:endParaRPr lang="en-IN" sz="1200" u="none" strike="noStrike" kern="1200" dirty="0">
              <a:solidFill>
                <a:schemeClr val="tx1"/>
              </a:solidFill>
              <a:effectLst/>
              <a:latin typeface="+mn-lt"/>
              <a:ea typeface="+mn-ea"/>
              <a:cs typeface="+mn-cs"/>
            </a:endParaRPr>
          </a:p>
          <a:p>
            <a:pPr marL="0" indent="0">
              <a:buFont typeface="Arial" panose="020B0604020202020204" pitchFamily="34" charset="0"/>
              <a:buNone/>
            </a:pP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gamma.app/?utm_source=made-with-gamma" TargetMode="External"/><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6.sv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gamma.app/?utm_source=made-with-gamma" TargetMode="Externa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sv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svg"/><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gamma.app/?utm_source=made-with-gamma" TargetMode="Externa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gamma.app/?utm_source=made-with-gamma" TargetMode="External"/><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6F5EE"/>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grpSp>
        <p:nvGrpSpPr>
          <p:cNvPr id="6" name="Group 6"/>
          <p:cNvGrpSpPr/>
          <p:nvPr/>
        </p:nvGrpSpPr>
        <p:grpSpPr>
          <a:xfrm>
            <a:off x="16049019" y="9686925"/>
            <a:ext cx="2153221" cy="514350"/>
            <a:chOff x="0" y="0"/>
            <a:chExt cx="2870962" cy="685800"/>
          </a:xfrm>
        </p:grpSpPr>
        <p:sp>
          <p:nvSpPr>
            <p:cNvPr id="7" name="Freeform 7" descr="preencoded.png">
              <a:hlinkClick r:id="rId3"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blipFill>
              <a:blip r:embed="rId4"/>
              <a:stretch>
                <a:fillRect l="-82" r="-82"/>
              </a:stretch>
            </a:blipFill>
          </p:spPr>
        </p:sp>
      </p:grpSp>
      <p:grpSp>
        <p:nvGrpSpPr>
          <p:cNvPr id="8" name="Group 8"/>
          <p:cNvGrpSpPr/>
          <p:nvPr/>
        </p:nvGrpSpPr>
        <p:grpSpPr>
          <a:xfrm>
            <a:off x="11430000" y="0"/>
            <a:ext cx="6858000" cy="10287000"/>
            <a:chOff x="0" y="0"/>
            <a:chExt cx="9144000" cy="13716000"/>
          </a:xfrm>
        </p:grpSpPr>
        <p:sp>
          <p:nvSpPr>
            <p:cNvPr id="9" name="Freeform 9"/>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5"/>
              <a:stretch>
                <a:fillRect l="-8333" r="-8333"/>
              </a:stretch>
            </a:blipFill>
          </p:spPr>
        </p:sp>
      </p:grpSp>
      <p:grpSp>
        <p:nvGrpSpPr>
          <p:cNvPr id="10" name="Group 10"/>
          <p:cNvGrpSpPr/>
          <p:nvPr/>
        </p:nvGrpSpPr>
        <p:grpSpPr>
          <a:xfrm>
            <a:off x="1028700" y="1028700"/>
            <a:ext cx="3719562" cy="1699402"/>
            <a:chOff x="0" y="0"/>
            <a:chExt cx="4959416" cy="2265869"/>
          </a:xfrm>
        </p:grpSpPr>
        <p:sp>
          <p:nvSpPr>
            <p:cNvPr id="11" name="Freeform 11"/>
            <p:cNvSpPr/>
            <p:nvPr/>
          </p:nvSpPr>
          <p:spPr>
            <a:xfrm>
              <a:off x="0" y="0"/>
              <a:ext cx="4959477" cy="2265807"/>
            </a:xfrm>
            <a:custGeom>
              <a:avLst/>
              <a:gdLst/>
              <a:ahLst/>
              <a:cxnLst/>
              <a:rect l="l" t="t" r="r" b="b"/>
              <a:pathLst>
                <a:path w="4959477" h="2265807">
                  <a:moveTo>
                    <a:pt x="0" y="0"/>
                  </a:moveTo>
                  <a:lnTo>
                    <a:pt x="4959477" y="0"/>
                  </a:lnTo>
                  <a:lnTo>
                    <a:pt x="4959477" y="2265807"/>
                  </a:lnTo>
                  <a:lnTo>
                    <a:pt x="0" y="2265807"/>
                  </a:lnTo>
                  <a:lnTo>
                    <a:pt x="0" y="0"/>
                  </a:lnTo>
                  <a:close/>
                </a:path>
              </a:pathLst>
            </a:custGeom>
            <a:blipFill>
              <a:blip r:embed="rId6"/>
              <a:stretch>
                <a:fillRect t="-59439" r="1" b="-59441"/>
              </a:stretch>
            </a:blipFill>
          </p:spPr>
        </p:sp>
      </p:grpSp>
      <p:grpSp>
        <p:nvGrpSpPr>
          <p:cNvPr id="12" name="Group 12"/>
          <p:cNvGrpSpPr/>
          <p:nvPr/>
        </p:nvGrpSpPr>
        <p:grpSpPr>
          <a:xfrm>
            <a:off x="5961700" y="8546032"/>
            <a:ext cx="669260" cy="669260"/>
            <a:chOff x="0" y="0"/>
            <a:chExt cx="892347" cy="892347"/>
          </a:xfrm>
        </p:grpSpPr>
        <p:sp>
          <p:nvSpPr>
            <p:cNvPr id="13" name="Freeform 13"/>
            <p:cNvSpPr/>
            <p:nvPr/>
          </p:nvSpPr>
          <p:spPr>
            <a:xfrm>
              <a:off x="0" y="0"/>
              <a:ext cx="892302" cy="892302"/>
            </a:xfrm>
            <a:custGeom>
              <a:avLst/>
              <a:gdLst/>
              <a:ahLst/>
              <a:cxnLst/>
              <a:rect l="l" t="t" r="r" b="b"/>
              <a:pathLst>
                <a:path w="892302" h="892302">
                  <a:moveTo>
                    <a:pt x="0" y="0"/>
                  </a:moveTo>
                  <a:lnTo>
                    <a:pt x="892302" y="0"/>
                  </a:lnTo>
                  <a:lnTo>
                    <a:pt x="892302" y="892302"/>
                  </a:lnTo>
                  <a:lnTo>
                    <a:pt x="0" y="892302"/>
                  </a:lnTo>
                  <a:lnTo>
                    <a:pt x="0" y="0"/>
                  </a:lnTo>
                  <a:close/>
                </a:path>
              </a:pathLst>
            </a:custGeom>
            <a:blipFill>
              <a:blip r:embed="rId7"/>
              <a:stretch>
                <a:fillRect r="-5" b="-5"/>
              </a:stretch>
            </a:blipFill>
          </p:spPr>
        </p:sp>
      </p:grpSp>
      <p:sp>
        <p:nvSpPr>
          <p:cNvPr id="14" name="Freeform 14"/>
          <p:cNvSpPr/>
          <p:nvPr/>
        </p:nvSpPr>
        <p:spPr>
          <a:xfrm>
            <a:off x="1028700" y="8546032"/>
            <a:ext cx="669260" cy="669260"/>
          </a:xfrm>
          <a:custGeom>
            <a:avLst/>
            <a:gdLst/>
            <a:ahLst/>
            <a:cxnLst/>
            <a:rect l="l" t="t" r="r" b="b"/>
            <a:pathLst>
              <a:path w="669260" h="669260">
                <a:moveTo>
                  <a:pt x="0" y="0"/>
                </a:moveTo>
                <a:lnTo>
                  <a:pt x="669260" y="0"/>
                </a:lnTo>
                <a:lnTo>
                  <a:pt x="669260" y="669260"/>
                </a:lnTo>
                <a:lnTo>
                  <a:pt x="0" y="6692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TextBox 15"/>
          <p:cNvSpPr txBox="1"/>
          <p:nvPr/>
        </p:nvSpPr>
        <p:spPr>
          <a:xfrm>
            <a:off x="992237" y="3012829"/>
            <a:ext cx="9452265" cy="1778965"/>
          </a:xfrm>
          <a:prstGeom prst="rect">
            <a:avLst/>
          </a:prstGeom>
        </p:spPr>
        <p:txBody>
          <a:bodyPr lIns="0" tIns="0" rIns="0" bIns="0" rtlCol="0" anchor="t">
            <a:spAutoFit/>
          </a:bodyPr>
          <a:lstStyle/>
          <a:p>
            <a:pPr algn="l">
              <a:lnSpc>
                <a:spcPts val="6906"/>
              </a:lnSpc>
            </a:pPr>
            <a:r>
              <a:rPr lang="en-US" sz="5552" b="1" dirty="0">
                <a:solidFill>
                  <a:srgbClr val="333F70"/>
                </a:solidFill>
                <a:latin typeface="Arimo Bold"/>
                <a:ea typeface="Arimo Bold"/>
                <a:cs typeface="Arimo Bold"/>
                <a:sym typeface="Arimo Bold"/>
              </a:rPr>
              <a:t>Kickstart: Blockchain Made Easy</a:t>
            </a:r>
          </a:p>
        </p:txBody>
      </p:sp>
      <p:sp>
        <p:nvSpPr>
          <p:cNvPr id="16" name="TextBox 16"/>
          <p:cNvSpPr txBox="1"/>
          <p:nvPr/>
        </p:nvSpPr>
        <p:spPr>
          <a:xfrm>
            <a:off x="992237" y="5086350"/>
            <a:ext cx="3719562" cy="455727"/>
          </a:xfrm>
          <a:prstGeom prst="rect">
            <a:avLst/>
          </a:prstGeom>
        </p:spPr>
        <p:txBody>
          <a:bodyPr lIns="0" tIns="0" rIns="0" bIns="0" rtlCol="0" anchor="t">
            <a:spAutoFit/>
          </a:bodyPr>
          <a:lstStyle/>
          <a:p>
            <a:pPr algn="l">
              <a:lnSpc>
                <a:spcPts val="3479"/>
              </a:lnSpc>
            </a:pPr>
            <a:r>
              <a:rPr lang="en-US" sz="2826" b="1">
                <a:solidFill>
                  <a:srgbClr val="333F70"/>
                </a:solidFill>
                <a:latin typeface="Arimo Bold"/>
                <a:ea typeface="Arimo Bold"/>
                <a:cs typeface="Arimo Bold"/>
                <a:sym typeface="Arimo Bold"/>
              </a:rPr>
              <a:t>Beginner Workshop</a:t>
            </a:r>
          </a:p>
        </p:txBody>
      </p:sp>
      <p:sp>
        <p:nvSpPr>
          <p:cNvPr id="17" name="TextBox 17"/>
          <p:cNvSpPr txBox="1"/>
          <p:nvPr/>
        </p:nvSpPr>
        <p:spPr>
          <a:xfrm>
            <a:off x="1028700" y="6114594"/>
            <a:ext cx="5326114" cy="465110"/>
          </a:xfrm>
          <a:prstGeom prst="rect">
            <a:avLst/>
          </a:prstGeom>
        </p:spPr>
        <p:txBody>
          <a:bodyPr lIns="0" tIns="0" rIns="0" bIns="0" rtlCol="0" anchor="t">
            <a:spAutoFit/>
          </a:bodyPr>
          <a:lstStyle/>
          <a:p>
            <a:pPr algn="l">
              <a:lnSpc>
                <a:spcPts val="3382"/>
              </a:lnSpc>
            </a:pPr>
            <a:r>
              <a:rPr lang="en-US" sz="2096" b="1">
                <a:solidFill>
                  <a:srgbClr val="333F70"/>
                </a:solidFill>
                <a:latin typeface="Open Sans Bold"/>
                <a:ea typeface="Open Sans Bold"/>
                <a:cs typeface="Open Sans Bold"/>
                <a:sym typeface="Open Sans Bold"/>
              </a:rPr>
              <a:t>Presenters:</a:t>
            </a:r>
            <a:r>
              <a:rPr lang="en-US" sz="2096">
                <a:solidFill>
                  <a:srgbClr val="333F70"/>
                </a:solidFill>
                <a:latin typeface="Open Sans"/>
                <a:ea typeface="Open Sans"/>
                <a:cs typeface="Open Sans"/>
                <a:sym typeface="Open Sans"/>
              </a:rPr>
              <a:t> Varsha Ann Biju &amp; Vasudev V</a:t>
            </a:r>
          </a:p>
        </p:txBody>
      </p:sp>
      <p:sp>
        <p:nvSpPr>
          <p:cNvPr id="18" name="TextBox 18"/>
          <p:cNvSpPr txBox="1"/>
          <p:nvPr/>
        </p:nvSpPr>
        <p:spPr>
          <a:xfrm>
            <a:off x="1028700" y="6741629"/>
            <a:ext cx="5821335" cy="470904"/>
          </a:xfrm>
          <a:prstGeom prst="rect">
            <a:avLst/>
          </a:prstGeom>
        </p:spPr>
        <p:txBody>
          <a:bodyPr lIns="0" tIns="0" rIns="0" bIns="0" rtlCol="0" anchor="t">
            <a:spAutoFit/>
          </a:bodyPr>
          <a:lstStyle/>
          <a:p>
            <a:pPr algn="l">
              <a:lnSpc>
                <a:spcPts val="3387"/>
              </a:lnSpc>
            </a:pPr>
            <a:r>
              <a:rPr lang="en-US" sz="2100" b="1">
                <a:solidFill>
                  <a:srgbClr val="333F70"/>
                </a:solidFill>
                <a:latin typeface="Open Sans Bold"/>
                <a:ea typeface="Open Sans Bold"/>
                <a:cs typeface="Open Sans Bold"/>
                <a:sym typeface="Open Sans Bold"/>
              </a:rPr>
              <a:t>Organized by: </a:t>
            </a:r>
            <a:r>
              <a:rPr lang="en-US" sz="2100">
                <a:solidFill>
                  <a:srgbClr val="333F70"/>
                </a:solidFill>
                <a:latin typeface="Open Sans"/>
                <a:ea typeface="Open Sans"/>
                <a:cs typeface="Open Sans"/>
                <a:sym typeface="Open Sans"/>
              </a:rPr>
              <a:t>SAINTGITS BLOCKCHAIN CLUB</a:t>
            </a:r>
          </a:p>
        </p:txBody>
      </p:sp>
      <p:sp>
        <p:nvSpPr>
          <p:cNvPr id="19" name="TextBox 19"/>
          <p:cNvSpPr txBox="1"/>
          <p:nvPr/>
        </p:nvSpPr>
        <p:spPr>
          <a:xfrm>
            <a:off x="1779365" y="8744388"/>
            <a:ext cx="4200314" cy="394716"/>
          </a:xfrm>
          <a:prstGeom prst="rect">
            <a:avLst/>
          </a:prstGeom>
        </p:spPr>
        <p:txBody>
          <a:bodyPr lIns="0" tIns="0" rIns="0" bIns="0" rtlCol="0" anchor="t">
            <a:spAutoFit/>
          </a:bodyPr>
          <a:lstStyle/>
          <a:p>
            <a:pPr algn="l">
              <a:lnSpc>
                <a:spcPts val="3387"/>
              </a:lnSpc>
            </a:pPr>
            <a:r>
              <a:rPr lang="en-US" sz="2100" b="1">
                <a:solidFill>
                  <a:srgbClr val="333F70"/>
                </a:solidFill>
                <a:latin typeface="Open Sans Bold"/>
                <a:ea typeface="Open Sans Bold"/>
                <a:cs typeface="Open Sans Bold"/>
                <a:sym typeface="Open Sans Bold"/>
              </a:rPr>
              <a:t>@blockchain.saintgits</a:t>
            </a:r>
          </a:p>
        </p:txBody>
      </p:sp>
      <p:sp>
        <p:nvSpPr>
          <p:cNvPr id="20" name="TextBox 20"/>
          <p:cNvSpPr txBox="1"/>
          <p:nvPr/>
        </p:nvSpPr>
        <p:spPr>
          <a:xfrm>
            <a:off x="6716685" y="8744388"/>
            <a:ext cx="4357884" cy="394716"/>
          </a:xfrm>
          <a:prstGeom prst="rect">
            <a:avLst/>
          </a:prstGeom>
        </p:spPr>
        <p:txBody>
          <a:bodyPr lIns="0" tIns="0" rIns="0" bIns="0" rtlCol="0" anchor="t">
            <a:spAutoFit/>
          </a:bodyPr>
          <a:lstStyle/>
          <a:p>
            <a:pPr algn="l">
              <a:lnSpc>
                <a:spcPts val="3387"/>
              </a:lnSpc>
            </a:pPr>
            <a:r>
              <a:rPr lang="en-US" sz="2100" b="1">
                <a:solidFill>
                  <a:srgbClr val="333F70"/>
                </a:solidFill>
                <a:latin typeface="Open Sans Bold"/>
                <a:ea typeface="Open Sans Bold"/>
                <a:cs typeface="Open Sans Bold"/>
                <a:sym typeface="Open Sans Bold"/>
              </a:rPr>
              <a:t>@SAINTGITS BLOCKCHAIN CLUB</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6F5EE"/>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grpSp>
        <p:nvGrpSpPr>
          <p:cNvPr id="6" name="Group 6"/>
          <p:cNvGrpSpPr/>
          <p:nvPr/>
        </p:nvGrpSpPr>
        <p:grpSpPr>
          <a:xfrm>
            <a:off x="16049019" y="9686925"/>
            <a:ext cx="2153256" cy="514350"/>
            <a:chOff x="0" y="0"/>
            <a:chExt cx="2871008" cy="685800"/>
          </a:xfrm>
        </p:grpSpPr>
        <p:sp>
          <p:nvSpPr>
            <p:cNvPr id="7" name="Freeform 7" descr="preencoded.png">
              <a:hlinkClick r:id="rId2"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blipFill>
              <a:blip r:embed="rId3"/>
              <a:stretch>
                <a:fillRect r="-1"/>
              </a:stretch>
            </a:blipFill>
          </p:spPr>
        </p:sp>
      </p:grpSp>
      <p:grpSp>
        <p:nvGrpSpPr>
          <p:cNvPr id="8" name="Group 8"/>
          <p:cNvGrpSpPr/>
          <p:nvPr/>
        </p:nvGrpSpPr>
        <p:grpSpPr>
          <a:xfrm>
            <a:off x="11430000" y="0"/>
            <a:ext cx="6858000" cy="10287000"/>
            <a:chOff x="0" y="0"/>
            <a:chExt cx="9144000" cy="13716000"/>
          </a:xfrm>
        </p:grpSpPr>
        <p:sp>
          <p:nvSpPr>
            <p:cNvPr id="9" name="Freeform 9"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4"/>
              <a:stretch>
                <a:fillRect/>
              </a:stretch>
            </a:blipFill>
          </p:spPr>
        </p:sp>
      </p:grpSp>
      <p:sp>
        <p:nvSpPr>
          <p:cNvPr id="10" name="TextBox 10"/>
          <p:cNvSpPr txBox="1"/>
          <p:nvPr/>
        </p:nvSpPr>
        <p:spPr>
          <a:xfrm>
            <a:off x="992238" y="732681"/>
            <a:ext cx="9445526" cy="1520429"/>
          </a:xfrm>
          <a:prstGeom prst="rect">
            <a:avLst/>
          </a:prstGeom>
        </p:spPr>
        <p:txBody>
          <a:bodyPr lIns="0" tIns="0" rIns="0" bIns="0" rtlCol="0" anchor="t">
            <a:spAutoFit/>
          </a:bodyPr>
          <a:lstStyle/>
          <a:p>
            <a:pPr algn="l">
              <a:lnSpc>
                <a:spcPts val="5750"/>
              </a:lnSpc>
            </a:pPr>
            <a:r>
              <a:rPr lang="en-US" sz="4625" b="1">
                <a:solidFill>
                  <a:srgbClr val="333F70"/>
                </a:solidFill>
                <a:latin typeface="Arimo Bold"/>
                <a:ea typeface="Arimo Bold"/>
                <a:cs typeface="Arimo Bold"/>
                <a:sym typeface="Arimo Bold"/>
              </a:rPr>
              <a:t>Advantages and Challenges</a:t>
            </a:r>
          </a:p>
        </p:txBody>
      </p:sp>
      <p:sp>
        <p:nvSpPr>
          <p:cNvPr id="11" name="TextBox 11"/>
          <p:cNvSpPr txBox="1"/>
          <p:nvPr/>
        </p:nvSpPr>
        <p:spPr>
          <a:xfrm>
            <a:off x="992238" y="2813596"/>
            <a:ext cx="4435227" cy="765274"/>
          </a:xfrm>
          <a:prstGeom prst="rect">
            <a:avLst/>
          </a:prstGeom>
        </p:spPr>
        <p:txBody>
          <a:bodyPr lIns="0" tIns="0" rIns="0" bIns="0" rtlCol="0" anchor="t">
            <a:spAutoFit/>
          </a:bodyPr>
          <a:lstStyle/>
          <a:p>
            <a:pPr algn="l">
              <a:lnSpc>
                <a:spcPts val="2875"/>
              </a:lnSpc>
            </a:pPr>
            <a:r>
              <a:rPr lang="en-US" sz="2312" b="1">
                <a:solidFill>
                  <a:srgbClr val="333F70"/>
                </a:solidFill>
                <a:latin typeface="Arimo Bold"/>
                <a:ea typeface="Arimo Bold"/>
                <a:cs typeface="Arimo Bold"/>
                <a:sym typeface="Arimo Bold"/>
              </a:rPr>
              <a:t>Advantages of Blockchain:</a:t>
            </a:r>
          </a:p>
        </p:txBody>
      </p:sp>
      <p:sp>
        <p:nvSpPr>
          <p:cNvPr id="12" name="TextBox 12"/>
          <p:cNvSpPr txBox="1"/>
          <p:nvPr/>
        </p:nvSpPr>
        <p:spPr>
          <a:xfrm>
            <a:off x="992238" y="3747790"/>
            <a:ext cx="4435227" cy="820936"/>
          </a:xfrm>
          <a:prstGeom prst="rect">
            <a:avLst/>
          </a:prstGeom>
        </p:spPr>
        <p:txBody>
          <a:bodyPr lIns="0" tIns="0" rIns="0" bIns="0" rtlCol="0" anchor="t">
            <a:spAutoFit/>
          </a:bodyPr>
          <a:lstStyle/>
          <a:p>
            <a:pPr marL="273348" lvl="1" indent="-136674" algn="l">
              <a:lnSpc>
                <a:spcPts val="2937"/>
              </a:lnSpc>
              <a:buFont typeface="Arial"/>
              <a:buChar char="•"/>
            </a:pPr>
            <a:r>
              <a:rPr lang="en-US" sz="1812">
                <a:solidFill>
                  <a:srgbClr val="333F70"/>
                </a:solidFill>
                <a:latin typeface="Open Sans"/>
                <a:ea typeface="Open Sans"/>
                <a:cs typeface="Open Sans"/>
                <a:sym typeface="Open Sans"/>
              </a:rPr>
              <a:t>Security: Highly resistant to tampering and cyber-attacks</a:t>
            </a:r>
          </a:p>
        </p:txBody>
      </p:sp>
      <p:sp>
        <p:nvSpPr>
          <p:cNvPr id="13" name="TextBox 13"/>
          <p:cNvSpPr txBox="1"/>
          <p:nvPr/>
        </p:nvSpPr>
        <p:spPr>
          <a:xfrm>
            <a:off x="992238" y="4584501"/>
            <a:ext cx="4435227" cy="820936"/>
          </a:xfrm>
          <a:prstGeom prst="rect">
            <a:avLst/>
          </a:prstGeom>
        </p:spPr>
        <p:txBody>
          <a:bodyPr lIns="0" tIns="0" rIns="0" bIns="0" rtlCol="0" anchor="t">
            <a:spAutoFit/>
          </a:bodyPr>
          <a:lstStyle/>
          <a:p>
            <a:pPr marL="273348" lvl="1" indent="-136674" algn="l">
              <a:lnSpc>
                <a:spcPts val="2937"/>
              </a:lnSpc>
              <a:buFont typeface="Arial"/>
              <a:buChar char="•"/>
            </a:pPr>
            <a:r>
              <a:rPr lang="en-US" sz="1812">
                <a:solidFill>
                  <a:srgbClr val="333F70"/>
                </a:solidFill>
                <a:latin typeface="Open Sans"/>
                <a:ea typeface="Open Sans"/>
                <a:cs typeface="Open Sans"/>
                <a:sym typeface="Open Sans"/>
              </a:rPr>
              <a:t>Transparency: The ledger is visible to all participants</a:t>
            </a:r>
          </a:p>
        </p:txBody>
      </p:sp>
      <p:sp>
        <p:nvSpPr>
          <p:cNvPr id="14" name="TextBox 14"/>
          <p:cNvSpPr txBox="1"/>
          <p:nvPr/>
        </p:nvSpPr>
        <p:spPr>
          <a:xfrm>
            <a:off x="992238" y="5421214"/>
            <a:ext cx="4435227" cy="820936"/>
          </a:xfrm>
          <a:prstGeom prst="rect">
            <a:avLst/>
          </a:prstGeom>
        </p:spPr>
        <p:txBody>
          <a:bodyPr lIns="0" tIns="0" rIns="0" bIns="0" rtlCol="0" anchor="t">
            <a:spAutoFit/>
          </a:bodyPr>
          <a:lstStyle/>
          <a:p>
            <a:pPr marL="273348" lvl="1" indent="-136674" algn="l">
              <a:lnSpc>
                <a:spcPts val="2937"/>
              </a:lnSpc>
              <a:buFont typeface="Arial"/>
              <a:buChar char="•"/>
            </a:pPr>
            <a:r>
              <a:rPr lang="en-US" sz="1812">
                <a:solidFill>
                  <a:srgbClr val="333F70"/>
                </a:solidFill>
                <a:latin typeface="Open Sans"/>
                <a:ea typeface="Open Sans"/>
                <a:cs typeface="Open Sans"/>
                <a:sym typeface="Open Sans"/>
              </a:rPr>
              <a:t>Efficiency: Reduces intermediaries, speeding up processes</a:t>
            </a:r>
          </a:p>
        </p:txBody>
      </p:sp>
      <p:sp>
        <p:nvSpPr>
          <p:cNvPr id="15" name="TextBox 15"/>
          <p:cNvSpPr txBox="1"/>
          <p:nvPr/>
        </p:nvSpPr>
        <p:spPr>
          <a:xfrm>
            <a:off x="992238" y="6257925"/>
            <a:ext cx="4435227" cy="820936"/>
          </a:xfrm>
          <a:prstGeom prst="rect">
            <a:avLst/>
          </a:prstGeom>
        </p:spPr>
        <p:txBody>
          <a:bodyPr lIns="0" tIns="0" rIns="0" bIns="0" rtlCol="0" anchor="t">
            <a:spAutoFit/>
          </a:bodyPr>
          <a:lstStyle/>
          <a:p>
            <a:pPr marL="273348" lvl="1" indent="-136674" algn="l">
              <a:lnSpc>
                <a:spcPts val="2937"/>
              </a:lnSpc>
              <a:buFont typeface="Arial"/>
              <a:buChar char="•"/>
            </a:pPr>
            <a:r>
              <a:rPr lang="en-US" sz="1812">
                <a:solidFill>
                  <a:srgbClr val="333F70"/>
                </a:solidFill>
                <a:latin typeface="Open Sans"/>
                <a:ea typeface="Open Sans"/>
                <a:cs typeface="Open Sans"/>
                <a:sym typeface="Open Sans"/>
              </a:rPr>
              <a:t>Traceability: Provides a full, auditable trail</a:t>
            </a:r>
          </a:p>
        </p:txBody>
      </p:sp>
      <p:sp>
        <p:nvSpPr>
          <p:cNvPr id="16" name="TextBox 16"/>
          <p:cNvSpPr txBox="1"/>
          <p:nvPr/>
        </p:nvSpPr>
        <p:spPr>
          <a:xfrm>
            <a:off x="992238" y="7094636"/>
            <a:ext cx="4435227" cy="1198066"/>
          </a:xfrm>
          <a:prstGeom prst="rect">
            <a:avLst/>
          </a:prstGeom>
        </p:spPr>
        <p:txBody>
          <a:bodyPr lIns="0" tIns="0" rIns="0" bIns="0" rtlCol="0" anchor="t">
            <a:spAutoFit/>
          </a:bodyPr>
          <a:lstStyle/>
          <a:p>
            <a:pPr marL="273348" lvl="1" indent="-136674" algn="l">
              <a:lnSpc>
                <a:spcPts val="2937"/>
              </a:lnSpc>
              <a:buFont typeface="Arial"/>
              <a:buChar char="•"/>
            </a:pPr>
            <a:r>
              <a:rPr lang="en-US" sz="1812">
                <a:solidFill>
                  <a:srgbClr val="333F70"/>
                </a:solidFill>
                <a:latin typeface="Open Sans"/>
                <a:ea typeface="Open Sans"/>
                <a:cs typeface="Open Sans"/>
                <a:sym typeface="Open Sans"/>
              </a:rPr>
              <a:t>Cost Reduction: Minimal third-party involvement lowers transaction costs</a:t>
            </a:r>
          </a:p>
        </p:txBody>
      </p:sp>
      <p:sp>
        <p:nvSpPr>
          <p:cNvPr id="17" name="TextBox 17"/>
          <p:cNvSpPr txBox="1"/>
          <p:nvPr/>
        </p:nvSpPr>
        <p:spPr>
          <a:xfrm>
            <a:off x="6012061" y="2813596"/>
            <a:ext cx="4435227" cy="765274"/>
          </a:xfrm>
          <a:prstGeom prst="rect">
            <a:avLst/>
          </a:prstGeom>
        </p:spPr>
        <p:txBody>
          <a:bodyPr lIns="0" tIns="0" rIns="0" bIns="0" rtlCol="0" anchor="t">
            <a:spAutoFit/>
          </a:bodyPr>
          <a:lstStyle/>
          <a:p>
            <a:pPr algn="l">
              <a:lnSpc>
                <a:spcPts val="2875"/>
              </a:lnSpc>
            </a:pPr>
            <a:r>
              <a:rPr lang="en-US" sz="2312" b="1">
                <a:solidFill>
                  <a:srgbClr val="333F70"/>
                </a:solidFill>
                <a:latin typeface="Arimo Bold"/>
                <a:ea typeface="Arimo Bold"/>
                <a:cs typeface="Arimo Bold"/>
                <a:sym typeface="Arimo Bold"/>
              </a:rPr>
              <a:t>Challenges and Limitations:</a:t>
            </a:r>
          </a:p>
        </p:txBody>
      </p:sp>
      <p:sp>
        <p:nvSpPr>
          <p:cNvPr id="18" name="TextBox 18"/>
          <p:cNvSpPr txBox="1"/>
          <p:nvPr/>
        </p:nvSpPr>
        <p:spPr>
          <a:xfrm>
            <a:off x="6012061" y="3747790"/>
            <a:ext cx="4435227" cy="1575197"/>
          </a:xfrm>
          <a:prstGeom prst="rect">
            <a:avLst/>
          </a:prstGeom>
        </p:spPr>
        <p:txBody>
          <a:bodyPr lIns="0" tIns="0" rIns="0" bIns="0" rtlCol="0" anchor="t">
            <a:spAutoFit/>
          </a:bodyPr>
          <a:lstStyle/>
          <a:p>
            <a:pPr marL="273348" lvl="1" indent="-136674" algn="l">
              <a:lnSpc>
                <a:spcPts val="2937"/>
              </a:lnSpc>
              <a:buFont typeface="Arial"/>
              <a:buChar char="•"/>
            </a:pPr>
            <a:r>
              <a:rPr lang="en-US" sz="1812">
                <a:solidFill>
                  <a:srgbClr val="333F70"/>
                </a:solidFill>
                <a:latin typeface="Open Sans"/>
                <a:ea typeface="Open Sans"/>
                <a:cs typeface="Open Sans"/>
                <a:sym typeface="Open Sans"/>
              </a:rPr>
              <a:t>Scalability: High transaction volumes can slow networks, although solutions like BlockDAGs are emerging</a:t>
            </a:r>
          </a:p>
        </p:txBody>
      </p:sp>
      <p:sp>
        <p:nvSpPr>
          <p:cNvPr id="19" name="TextBox 19"/>
          <p:cNvSpPr txBox="1"/>
          <p:nvPr/>
        </p:nvSpPr>
        <p:spPr>
          <a:xfrm>
            <a:off x="6012061" y="5338763"/>
            <a:ext cx="4435227" cy="1198066"/>
          </a:xfrm>
          <a:prstGeom prst="rect">
            <a:avLst/>
          </a:prstGeom>
        </p:spPr>
        <p:txBody>
          <a:bodyPr lIns="0" tIns="0" rIns="0" bIns="0" rtlCol="0" anchor="t">
            <a:spAutoFit/>
          </a:bodyPr>
          <a:lstStyle/>
          <a:p>
            <a:pPr marL="273348" lvl="1" indent="-136674" algn="l">
              <a:lnSpc>
                <a:spcPts val="2937"/>
              </a:lnSpc>
              <a:buFont typeface="Arial"/>
              <a:buChar char="•"/>
            </a:pPr>
            <a:r>
              <a:rPr lang="en-US" sz="1812">
                <a:solidFill>
                  <a:srgbClr val="333F70"/>
                </a:solidFill>
                <a:latin typeface="Open Sans"/>
                <a:ea typeface="Open Sans"/>
                <a:cs typeface="Open Sans"/>
                <a:sym typeface="Open Sans"/>
              </a:rPr>
              <a:t>Energy Consumption: PoW networks are resource-heavy (addressed by PoS)</a:t>
            </a:r>
          </a:p>
        </p:txBody>
      </p:sp>
      <p:sp>
        <p:nvSpPr>
          <p:cNvPr id="20" name="TextBox 20"/>
          <p:cNvSpPr txBox="1"/>
          <p:nvPr/>
        </p:nvSpPr>
        <p:spPr>
          <a:xfrm>
            <a:off x="6012061" y="6552605"/>
            <a:ext cx="4435227" cy="820936"/>
          </a:xfrm>
          <a:prstGeom prst="rect">
            <a:avLst/>
          </a:prstGeom>
        </p:spPr>
        <p:txBody>
          <a:bodyPr lIns="0" tIns="0" rIns="0" bIns="0" rtlCol="0" anchor="t">
            <a:spAutoFit/>
          </a:bodyPr>
          <a:lstStyle/>
          <a:p>
            <a:pPr marL="273348" lvl="1" indent="-136674" algn="l">
              <a:lnSpc>
                <a:spcPts val="2937"/>
              </a:lnSpc>
              <a:buFont typeface="Arial"/>
              <a:buChar char="•"/>
            </a:pPr>
            <a:r>
              <a:rPr lang="en-US" sz="1812">
                <a:solidFill>
                  <a:srgbClr val="333F70"/>
                </a:solidFill>
                <a:latin typeface="Open Sans"/>
                <a:ea typeface="Open Sans"/>
                <a:cs typeface="Open Sans"/>
                <a:sym typeface="Open Sans"/>
              </a:rPr>
              <a:t>Regulation: Legal frameworks are still evolving globally</a:t>
            </a:r>
          </a:p>
        </p:txBody>
      </p:sp>
      <p:sp>
        <p:nvSpPr>
          <p:cNvPr id="21" name="TextBox 21"/>
          <p:cNvSpPr txBox="1"/>
          <p:nvPr/>
        </p:nvSpPr>
        <p:spPr>
          <a:xfrm>
            <a:off x="6012061" y="7389316"/>
            <a:ext cx="4435227" cy="820936"/>
          </a:xfrm>
          <a:prstGeom prst="rect">
            <a:avLst/>
          </a:prstGeom>
        </p:spPr>
        <p:txBody>
          <a:bodyPr lIns="0" tIns="0" rIns="0" bIns="0" rtlCol="0" anchor="t">
            <a:spAutoFit/>
          </a:bodyPr>
          <a:lstStyle/>
          <a:p>
            <a:pPr marL="273348" lvl="1" indent="-136674" algn="l">
              <a:lnSpc>
                <a:spcPts val="2937"/>
              </a:lnSpc>
              <a:buFont typeface="Arial"/>
              <a:buChar char="•"/>
            </a:pPr>
            <a:r>
              <a:rPr lang="en-US" sz="1812">
                <a:solidFill>
                  <a:srgbClr val="333F70"/>
                </a:solidFill>
                <a:latin typeface="Open Sans"/>
                <a:ea typeface="Open Sans"/>
                <a:cs typeface="Open Sans"/>
                <a:sym typeface="Open Sans"/>
              </a:rPr>
              <a:t>Interoperability: Difficulty in cross-chain communication</a:t>
            </a:r>
          </a:p>
        </p:txBody>
      </p:sp>
      <p:sp>
        <p:nvSpPr>
          <p:cNvPr id="22" name="TextBox 22"/>
          <p:cNvSpPr txBox="1"/>
          <p:nvPr/>
        </p:nvSpPr>
        <p:spPr>
          <a:xfrm>
            <a:off x="6012061" y="8226027"/>
            <a:ext cx="4435227" cy="1198066"/>
          </a:xfrm>
          <a:prstGeom prst="rect">
            <a:avLst/>
          </a:prstGeom>
        </p:spPr>
        <p:txBody>
          <a:bodyPr lIns="0" tIns="0" rIns="0" bIns="0" rtlCol="0" anchor="t">
            <a:spAutoFit/>
          </a:bodyPr>
          <a:lstStyle/>
          <a:p>
            <a:pPr marL="273348" lvl="1" indent="-136674" algn="l">
              <a:lnSpc>
                <a:spcPts val="2937"/>
              </a:lnSpc>
              <a:buFont typeface="Arial"/>
              <a:buChar char="•"/>
            </a:pPr>
            <a:r>
              <a:rPr lang="en-US" sz="1812">
                <a:solidFill>
                  <a:srgbClr val="333F70"/>
                </a:solidFill>
                <a:latin typeface="Open Sans"/>
                <a:ea typeface="Open Sans"/>
                <a:cs typeface="Open Sans"/>
                <a:sym typeface="Open Sans"/>
              </a:rPr>
              <a:t>Privacy: Public blockchains expose transaction data (though often pseudonymously)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6F5EE"/>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6" name="TextBox 6"/>
          <p:cNvSpPr txBox="1"/>
          <p:nvPr/>
        </p:nvSpPr>
        <p:spPr>
          <a:xfrm>
            <a:off x="992237" y="1058018"/>
            <a:ext cx="11365260" cy="631031"/>
          </a:xfrm>
          <a:prstGeom prst="rect">
            <a:avLst/>
          </a:prstGeom>
        </p:spPr>
        <p:txBody>
          <a:bodyPr lIns="0" tIns="0" rIns="0" bIns="0" rtlCol="0" anchor="t">
            <a:spAutoFit/>
          </a:bodyPr>
          <a:lstStyle/>
          <a:p>
            <a:pPr algn="l">
              <a:lnSpc>
                <a:spcPts val="4350"/>
              </a:lnSpc>
            </a:pPr>
            <a:r>
              <a:rPr lang="en-US" sz="4375" b="1">
                <a:solidFill>
                  <a:srgbClr val="333F70"/>
                </a:solidFill>
                <a:latin typeface="Arimo Bold"/>
                <a:ea typeface="Arimo Bold"/>
                <a:cs typeface="Arimo Bold"/>
                <a:sym typeface="Arimo Bold"/>
              </a:rPr>
              <a:t>Real-World Blockchain Examples</a:t>
            </a:r>
          </a:p>
        </p:txBody>
      </p:sp>
      <p:sp>
        <p:nvSpPr>
          <p:cNvPr id="7" name="TextBox 7"/>
          <p:cNvSpPr txBox="1"/>
          <p:nvPr/>
        </p:nvSpPr>
        <p:spPr>
          <a:xfrm>
            <a:off x="992237" y="2126010"/>
            <a:ext cx="16303526" cy="723900"/>
          </a:xfrm>
          <a:prstGeom prst="rect">
            <a:avLst/>
          </a:prstGeom>
        </p:spPr>
        <p:txBody>
          <a:bodyPr lIns="0" tIns="0" rIns="0" bIns="0" rtlCol="0" anchor="t">
            <a:spAutoFit/>
          </a:bodyPr>
          <a:lstStyle/>
          <a:p>
            <a:pPr algn="l">
              <a:lnSpc>
                <a:spcPts val="2250"/>
              </a:lnSpc>
            </a:pPr>
            <a:r>
              <a:rPr lang="en-US" sz="1750">
                <a:solidFill>
                  <a:srgbClr val="333F70"/>
                </a:solidFill>
                <a:latin typeface="Open Sans"/>
                <a:ea typeface="Open Sans"/>
                <a:cs typeface="Open Sans"/>
                <a:sym typeface="Open Sans"/>
              </a:rPr>
              <a:t>Blockchain is already transforming industries beyond cryptocurrency, offering practical solutions that leverage its unique features of transparency, security, and immutability. Here are some everyday applications:</a:t>
            </a:r>
          </a:p>
        </p:txBody>
      </p:sp>
      <p:grpSp>
        <p:nvGrpSpPr>
          <p:cNvPr id="8" name="Group 8"/>
          <p:cNvGrpSpPr>
            <a:grpSpLocks noChangeAspect="1"/>
          </p:cNvGrpSpPr>
          <p:nvPr/>
        </p:nvGrpSpPr>
        <p:grpSpPr>
          <a:xfrm>
            <a:off x="992237" y="3100982"/>
            <a:ext cx="558105" cy="558105"/>
            <a:chOff x="0" y="0"/>
            <a:chExt cx="744140" cy="744140"/>
          </a:xfrm>
        </p:grpSpPr>
        <p:sp>
          <p:nvSpPr>
            <p:cNvPr id="9" name="Freeform 9" descr="preencoded.png"/>
            <p:cNvSpPr/>
            <p:nvPr/>
          </p:nvSpPr>
          <p:spPr>
            <a:xfrm>
              <a:off x="0" y="0"/>
              <a:ext cx="744093" cy="744093"/>
            </a:xfrm>
            <a:custGeom>
              <a:avLst/>
              <a:gdLst/>
              <a:ahLst/>
              <a:cxnLst/>
              <a:rect l="l" t="t" r="r" b="b"/>
              <a:pathLst>
                <a:path w="744093" h="744093">
                  <a:moveTo>
                    <a:pt x="0" y="0"/>
                  </a:moveTo>
                  <a:lnTo>
                    <a:pt x="744093" y="0"/>
                  </a:lnTo>
                  <a:lnTo>
                    <a:pt x="744093" y="744093"/>
                  </a:lnTo>
                  <a:lnTo>
                    <a:pt x="0" y="744093"/>
                  </a:lnTo>
                  <a:lnTo>
                    <a:pt x="0" y="0"/>
                  </a:lnTo>
                  <a:close/>
                </a:path>
              </a:pathLst>
            </a:custGeom>
            <a:blipFill>
              <a:blip r:embed="rId3"/>
              <a:stretch>
                <a:fillRect r="-6" b="-6"/>
              </a:stretch>
            </a:blipFill>
          </p:spPr>
        </p:sp>
      </p:grpSp>
      <p:sp>
        <p:nvSpPr>
          <p:cNvPr id="10" name="TextBox 10"/>
          <p:cNvSpPr txBox="1"/>
          <p:nvPr/>
        </p:nvSpPr>
        <p:spPr>
          <a:xfrm>
            <a:off x="992237" y="3966716"/>
            <a:ext cx="3061841" cy="320128"/>
          </a:xfrm>
          <a:prstGeom prst="rect">
            <a:avLst/>
          </a:prstGeom>
        </p:spPr>
        <p:txBody>
          <a:bodyPr lIns="0" tIns="0" rIns="0" bIns="0" rtlCol="0" anchor="t">
            <a:spAutoFit/>
          </a:bodyPr>
          <a:lstStyle/>
          <a:p>
            <a:pPr algn="l">
              <a:lnSpc>
                <a:spcPts val="2150"/>
              </a:lnSpc>
            </a:pPr>
            <a:r>
              <a:rPr lang="en-US" sz="2187" b="1">
                <a:solidFill>
                  <a:srgbClr val="333F70"/>
                </a:solidFill>
                <a:latin typeface="Arimo Bold"/>
                <a:ea typeface="Arimo Bold"/>
                <a:cs typeface="Arimo Bold"/>
                <a:sym typeface="Arimo Bold"/>
              </a:rPr>
              <a:t>Food Traceability</a:t>
            </a:r>
          </a:p>
        </p:txBody>
      </p:sp>
      <p:sp>
        <p:nvSpPr>
          <p:cNvPr id="11" name="TextBox 11"/>
          <p:cNvSpPr txBox="1"/>
          <p:nvPr/>
        </p:nvSpPr>
        <p:spPr>
          <a:xfrm>
            <a:off x="992237" y="4411266"/>
            <a:ext cx="5248423" cy="1438275"/>
          </a:xfrm>
          <a:prstGeom prst="rect">
            <a:avLst/>
          </a:prstGeom>
        </p:spPr>
        <p:txBody>
          <a:bodyPr lIns="0" tIns="0" rIns="0" bIns="0" rtlCol="0" anchor="t">
            <a:spAutoFit/>
          </a:bodyPr>
          <a:lstStyle/>
          <a:p>
            <a:pPr algn="l">
              <a:lnSpc>
                <a:spcPts val="2250"/>
              </a:lnSpc>
            </a:pPr>
            <a:r>
              <a:rPr lang="en-US" sz="1750">
                <a:solidFill>
                  <a:srgbClr val="333F70"/>
                </a:solidFill>
                <a:latin typeface="Open Sans"/>
                <a:ea typeface="Open Sans"/>
                <a:cs typeface="Open Sans"/>
                <a:sym typeface="Open Sans"/>
              </a:rPr>
              <a:t>Track produce from farm to fork. If there's a recall, blockchain quickly identifies contaminated batches, protecting consumers and reducing waste.</a:t>
            </a:r>
          </a:p>
        </p:txBody>
      </p:sp>
      <p:grpSp>
        <p:nvGrpSpPr>
          <p:cNvPr id="12" name="Group 12"/>
          <p:cNvGrpSpPr>
            <a:grpSpLocks noChangeAspect="1"/>
          </p:cNvGrpSpPr>
          <p:nvPr/>
        </p:nvGrpSpPr>
        <p:grpSpPr>
          <a:xfrm>
            <a:off x="6519713" y="3100982"/>
            <a:ext cx="558105" cy="558105"/>
            <a:chOff x="0" y="0"/>
            <a:chExt cx="744140" cy="744140"/>
          </a:xfrm>
        </p:grpSpPr>
        <p:sp>
          <p:nvSpPr>
            <p:cNvPr id="13" name="Freeform 13" descr="preencoded.png"/>
            <p:cNvSpPr/>
            <p:nvPr/>
          </p:nvSpPr>
          <p:spPr>
            <a:xfrm>
              <a:off x="0" y="0"/>
              <a:ext cx="744093" cy="744093"/>
            </a:xfrm>
            <a:custGeom>
              <a:avLst/>
              <a:gdLst/>
              <a:ahLst/>
              <a:cxnLst/>
              <a:rect l="l" t="t" r="r" b="b"/>
              <a:pathLst>
                <a:path w="744093" h="744093">
                  <a:moveTo>
                    <a:pt x="0" y="0"/>
                  </a:moveTo>
                  <a:lnTo>
                    <a:pt x="744093" y="0"/>
                  </a:lnTo>
                  <a:lnTo>
                    <a:pt x="744093" y="744093"/>
                  </a:lnTo>
                  <a:lnTo>
                    <a:pt x="0" y="744093"/>
                  </a:lnTo>
                  <a:lnTo>
                    <a:pt x="0" y="0"/>
                  </a:lnTo>
                  <a:close/>
                </a:path>
              </a:pathLst>
            </a:custGeom>
            <a:blipFill>
              <a:blip r:embed="rId4"/>
              <a:stretch>
                <a:fillRect r="-6" b="-6"/>
              </a:stretch>
            </a:blipFill>
          </p:spPr>
        </p:sp>
      </p:grpSp>
      <p:sp>
        <p:nvSpPr>
          <p:cNvPr id="14" name="TextBox 14"/>
          <p:cNvSpPr txBox="1"/>
          <p:nvPr/>
        </p:nvSpPr>
        <p:spPr>
          <a:xfrm>
            <a:off x="6519713" y="3966716"/>
            <a:ext cx="3079402" cy="320128"/>
          </a:xfrm>
          <a:prstGeom prst="rect">
            <a:avLst/>
          </a:prstGeom>
        </p:spPr>
        <p:txBody>
          <a:bodyPr lIns="0" tIns="0" rIns="0" bIns="0" rtlCol="0" anchor="t">
            <a:spAutoFit/>
          </a:bodyPr>
          <a:lstStyle/>
          <a:p>
            <a:pPr algn="l">
              <a:lnSpc>
                <a:spcPts val="2150"/>
              </a:lnSpc>
            </a:pPr>
            <a:r>
              <a:rPr lang="en-US" sz="2187" b="1">
                <a:solidFill>
                  <a:srgbClr val="333F70"/>
                </a:solidFill>
                <a:latin typeface="Arimo Bold"/>
                <a:ea typeface="Arimo Bold"/>
                <a:cs typeface="Arimo Bold"/>
                <a:sym typeface="Arimo Bold"/>
              </a:rPr>
              <a:t>Digital Art &amp; NFTs</a:t>
            </a:r>
          </a:p>
        </p:txBody>
      </p:sp>
      <p:sp>
        <p:nvSpPr>
          <p:cNvPr id="15" name="TextBox 15"/>
          <p:cNvSpPr txBox="1"/>
          <p:nvPr/>
        </p:nvSpPr>
        <p:spPr>
          <a:xfrm>
            <a:off x="6519713" y="4411266"/>
            <a:ext cx="5248423" cy="1081087"/>
          </a:xfrm>
          <a:prstGeom prst="rect">
            <a:avLst/>
          </a:prstGeom>
        </p:spPr>
        <p:txBody>
          <a:bodyPr lIns="0" tIns="0" rIns="0" bIns="0" rtlCol="0" anchor="t">
            <a:spAutoFit/>
          </a:bodyPr>
          <a:lstStyle/>
          <a:p>
            <a:pPr algn="l">
              <a:lnSpc>
                <a:spcPts val="2250"/>
              </a:lnSpc>
            </a:pPr>
            <a:r>
              <a:rPr lang="en-US" sz="1750">
                <a:solidFill>
                  <a:srgbClr val="333F70"/>
                </a:solidFill>
                <a:latin typeface="Open Sans"/>
                <a:ea typeface="Open Sans"/>
                <a:cs typeface="Open Sans"/>
                <a:sym typeface="Open Sans"/>
              </a:rPr>
              <a:t>Blockchain assigns unique, verifiable ownership to digital creations like art or music, ensuring authenticity and protecting creators' rights.</a:t>
            </a:r>
          </a:p>
        </p:txBody>
      </p:sp>
      <p:grpSp>
        <p:nvGrpSpPr>
          <p:cNvPr id="16" name="Group 16"/>
          <p:cNvGrpSpPr>
            <a:grpSpLocks noChangeAspect="1"/>
          </p:cNvGrpSpPr>
          <p:nvPr/>
        </p:nvGrpSpPr>
        <p:grpSpPr>
          <a:xfrm>
            <a:off x="12047190" y="3100982"/>
            <a:ext cx="558105" cy="558105"/>
            <a:chOff x="0" y="0"/>
            <a:chExt cx="744140" cy="744140"/>
          </a:xfrm>
        </p:grpSpPr>
        <p:sp>
          <p:nvSpPr>
            <p:cNvPr id="17" name="Freeform 17" descr="preencoded.png"/>
            <p:cNvSpPr/>
            <p:nvPr/>
          </p:nvSpPr>
          <p:spPr>
            <a:xfrm>
              <a:off x="0" y="0"/>
              <a:ext cx="744093" cy="744093"/>
            </a:xfrm>
            <a:custGeom>
              <a:avLst/>
              <a:gdLst/>
              <a:ahLst/>
              <a:cxnLst/>
              <a:rect l="l" t="t" r="r" b="b"/>
              <a:pathLst>
                <a:path w="744093" h="744093">
                  <a:moveTo>
                    <a:pt x="0" y="0"/>
                  </a:moveTo>
                  <a:lnTo>
                    <a:pt x="744093" y="0"/>
                  </a:lnTo>
                  <a:lnTo>
                    <a:pt x="744093" y="744093"/>
                  </a:lnTo>
                  <a:lnTo>
                    <a:pt x="0" y="744093"/>
                  </a:lnTo>
                  <a:lnTo>
                    <a:pt x="0" y="0"/>
                  </a:lnTo>
                  <a:close/>
                </a:path>
              </a:pathLst>
            </a:custGeom>
            <a:blipFill>
              <a:blip r:embed="rId5"/>
              <a:stretch>
                <a:fillRect r="-6" b="-6"/>
              </a:stretch>
            </a:blipFill>
          </p:spPr>
        </p:sp>
      </p:grpSp>
      <p:sp>
        <p:nvSpPr>
          <p:cNvPr id="18" name="TextBox 18"/>
          <p:cNvSpPr txBox="1"/>
          <p:nvPr/>
        </p:nvSpPr>
        <p:spPr>
          <a:xfrm>
            <a:off x="12047190" y="3966716"/>
            <a:ext cx="2790973" cy="320128"/>
          </a:xfrm>
          <a:prstGeom prst="rect">
            <a:avLst/>
          </a:prstGeom>
        </p:spPr>
        <p:txBody>
          <a:bodyPr lIns="0" tIns="0" rIns="0" bIns="0" rtlCol="0" anchor="t">
            <a:spAutoFit/>
          </a:bodyPr>
          <a:lstStyle/>
          <a:p>
            <a:pPr algn="l">
              <a:lnSpc>
                <a:spcPts val="2150"/>
              </a:lnSpc>
            </a:pPr>
            <a:r>
              <a:rPr lang="en-US" sz="2187" b="1">
                <a:solidFill>
                  <a:srgbClr val="333F70"/>
                </a:solidFill>
                <a:latin typeface="Arimo Bold"/>
                <a:ea typeface="Arimo Bold"/>
                <a:cs typeface="Arimo Bold"/>
                <a:sym typeface="Arimo Bold"/>
              </a:rPr>
              <a:t>Luxury Goods</a:t>
            </a:r>
          </a:p>
        </p:txBody>
      </p:sp>
      <p:sp>
        <p:nvSpPr>
          <p:cNvPr id="19" name="TextBox 19"/>
          <p:cNvSpPr txBox="1"/>
          <p:nvPr/>
        </p:nvSpPr>
        <p:spPr>
          <a:xfrm>
            <a:off x="12047190" y="4411266"/>
            <a:ext cx="5248572" cy="1081087"/>
          </a:xfrm>
          <a:prstGeom prst="rect">
            <a:avLst/>
          </a:prstGeom>
        </p:spPr>
        <p:txBody>
          <a:bodyPr lIns="0" tIns="0" rIns="0" bIns="0" rtlCol="0" anchor="t">
            <a:spAutoFit/>
          </a:bodyPr>
          <a:lstStyle/>
          <a:p>
            <a:pPr algn="l">
              <a:lnSpc>
                <a:spcPts val="2250"/>
              </a:lnSpc>
            </a:pPr>
            <a:r>
              <a:rPr lang="en-US" sz="1750">
                <a:solidFill>
                  <a:srgbClr val="333F70"/>
                </a:solidFill>
                <a:latin typeface="Open Sans"/>
                <a:ea typeface="Open Sans"/>
                <a:cs typeface="Open Sans"/>
                <a:sym typeface="Open Sans"/>
              </a:rPr>
              <a:t>Verify the origin and authenticity of high-value items like designer bags or watches, combating counterfeiting and ensuring genuine products.</a:t>
            </a:r>
          </a:p>
        </p:txBody>
      </p:sp>
      <p:grpSp>
        <p:nvGrpSpPr>
          <p:cNvPr id="20" name="Group 20"/>
          <p:cNvGrpSpPr>
            <a:grpSpLocks noChangeAspect="1"/>
          </p:cNvGrpSpPr>
          <p:nvPr/>
        </p:nvGrpSpPr>
        <p:grpSpPr>
          <a:xfrm>
            <a:off x="992237" y="6296025"/>
            <a:ext cx="558105" cy="558105"/>
            <a:chOff x="0" y="0"/>
            <a:chExt cx="744140" cy="744140"/>
          </a:xfrm>
        </p:grpSpPr>
        <p:sp>
          <p:nvSpPr>
            <p:cNvPr id="21" name="Freeform 21" descr="preencoded.png"/>
            <p:cNvSpPr/>
            <p:nvPr/>
          </p:nvSpPr>
          <p:spPr>
            <a:xfrm>
              <a:off x="0" y="0"/>
              <a:ext cx="744093" cy="744093"/>
            </a:xfrm>
            <a:custGeom>
              <a:avLst/>
              <a:gdLst/>
              <a:ahLst/>
              <a:cxnLst/>
              <a:rect l="l" t="t" r="r" b="b"/>
              <a:pathLst>
                <a:path w="744093" h="744093">
                  <a:moveTo>
                    <a:pt x="0" y="0"/>
                  </a:moveTo>
                  <a:lnTo>
                    <a:pt x="744093" y="0"/>
                  </a:lnTo>
                  <a:lnTo>
                    <a:pt x="744093" y="744093"/>
                  </a:lnTo>
                  <a:lnTo>
                    <a:pt x="0" y="744093"/>
                  </a:lnTo>
                  <a:lnTo>
                    <a:pt x="0" y="0"/>
                  </a:lnTo>
                  <a:close/>
                </a:path>
              </a:pathLst>
            </a:custGeom>
            <a:blipFill>
              <a:blip r:embed="rId6"/>
              <a:stretch>
                <a:fillRect r="-6" b="-6"/>
              </a:stretch>
            </a:blipFill>
          </p:spPr>
        </p:sp>
      </p:grpSp>
      <p:sp>
        <p:nvSpPr>
          <p:cNvPr id="22" name="TextBox 22"/>
          <p:cNvSpPr txBox="1"/>
          <p:nvPr/>
        </p:nvSpPr>
        <p:spPr>
          <a:xfrm>
            <a:off x="992237" y="7161758"/>
            <a:ext cx="2924472" cy="320128"/>
          </a:xfrm>
          <a:prstGeom prst="rect">
            <a:avLst/>
          </a:prstGeom>
        </p:spPr>
        <p:txBody>
          <a:bodyPr lIns="0" tIns="0" rIns="0" bIns="0" rtlCol="0" anchor="t">
            <a:spAutoFit/>
          </a:bodyPr>
          <a:lstStyle/>
          <a:p>
            <a:pPr algn="l">
              <a:lnSpc>
                <a:spcPts val="2150"/>
              </a:lnSpc>
            </a:pPr>
            <a:r>
              <a:rPr lang="en-US" sz="2187" b="1">
                <a:solidFill>
                  <a:srgbClr val="333F70"/>
                </a:solidFill>
                <a:latin typeface="Arimo Bold"/>
                <a:ea typeface="Arimo Bold"/>
                <a:cs typeface="Arimo Bold"/>
                <a:sym typeface="Arimo Bold"/>
              </a:rPr>
              <a:t>Medical Records</a:t>
            </a:r>
          </a:p>
        </p:txBody>
      </p:sp>
      <p:sp>
        <p:nvSpPr>
          <p:cNvPr id="23" name="TextBox 23"/>
          <p:cNvSpPr txBox="1"/>
          <p:nvPr/>
        </p:nvSpPr>
        <p:spPr>
          <a:xfrm>
            <a:off x="992237" y="7606307"/>
            <a:ext cx="5248423" cy="1081087"/>
          </a:xfrm>
          <a:prstGeom prst="rect">
            <a:avLst/>
          </a:prstGeom>
        </p:spPr>
        <p:txBody>
          <a:bodyPr lIns="0" tIns="0" rIns="0" bIns="0" rtlCol="0" anchor="t">
            <a:spAutoFit/>
          </a:bodyPr>
          <a:lstStyle/>
          <a:p>
            <a:pPr algn="l">
              <a:lnSpc>
                <a:spcPts val="2250"/>
              </a:lnSpc>
            </a:pPr>
            <a:r>
              <a:rPr lang="en-US" sz="1750">
                <a:solidFill>
                  <a:srgbClr val="333F70"/>
                </a:solidFill>
                <a:latin typeface="Open Sans"/>
                <a:ea typeface="Open Sans"/>
                <a:cs typeface="Open Sans"/>
                <a:sym typeface="Open Sans"/>
              </a:rPr>
              <a:t>Patients can securely control access to their health history. Blockchain ensures records are tamper-proof and shareable only with consent.</a:t>
            </a:r>
          </a:p>
        </p:txBody>
      </p:sp>
      <p:grpSp>
        <p:nvGrpSpPr>
          <p:cNvPr id="24" name="Group 24"/>
          <p:cNvGrpSpPr>
            <a:grpSpLocks noChangeAspect="1"/>
          </p:cNvGrpSpPr>
          <p:nvPr/>
        </p:nvGrpSpPr>
        <p:grpSpPr>
          <a:xfrm>
            <a:off x="6519713" y="6296025"/>
            <a:ext cx="558105" cy="558105"/>
            <a:chOff x="0" y="0"/>
            <a:chExt cx="744140" cy="744140"/>
          </a:xfrm>
        </p:grpSpPr>
        <p:sp>
          <p:nvSpPr>
            <p:cNvPr id="25" name="Freeform 25" descr="preencoded.png"/>
            <p:cNvSpPr/>
            <p:nvPr/>
          </p:nvSpPr>
          <p:spPr>
            <a:xfrm>
              <a:off x="0" y="0"/>
              <a:ext cx="744093" cy="744093"/>
            </a:xfrm>
            <a:custGeom>
              <a:avLst/>
              <a:gdLst/>
              <a:ahLst/>
              <a:cxnLst/>
              <a:rect l="l" t="t" r="r" b="b"/>
              <a:pathLst>
                <a:path w="744093" h="744093">
                  <a:moveTo>
                    <a:pt x="0" y="0"/>
                  </a:moveTo>
                  <a:lnTo>
                    <a:pt x="744093" y="0"/>
                  </a:lnTo>
                  <a:lnTo>
                    <a:pt x="744093" y="744093"/>
                  </a:lnTo>
                  <a:lnTo>
                    <a:pt x="0" y="744093"/>
                  </a:lnTo>
                  <a:lnTo>
                    <a:pt x="0" y="0"/>
                  </a:lnTo>
                  <a:close/>
                </a:path>
              </a:pathLst>
            </a:custGeom>
            <a:blipFill>
              <a:blip r:embed="rId7"/>
              <a:stretch>
                <a:fillRect r="-6" b="-6"/>
              </a:stretch>
            </a:blipFill>
          </p:spPr>
        </p:sp>
      </p:grpSp>
      <p:sp>
        <p:nvSpPr>
          <p:cNvPr id="26" name="TextBox 26"/>
          <p:cNvSpPr txBox="1"/>
          <p:nvPr/>
        </p:nvSpPr>
        <p:spPr>
          <a:xfrm>
            <a:off x="6519713" y="7161758"/>
            <a:ext cx="2790973" cy="320128"/>
          </a:xfrm>
          <a:prstGeom prst="rect">
            <a:avLst/>
          </a:prstGeom>
        </p:spPr>
        <p:txBody>
          <a:bodyPr lIns="0" tIns="0" rIns="0" bIns="0" rtlCol="0" anchor="t">
            <a:spAutoFit/>
          </a:bodyPr>
          <a:lstStyle/>
          <a:p>
            <a:pPr algn="l">
              <a:lnSpc>
                <a:spcPts val="2150"/>
              </a:lnSpc>
            </a:pPr>
            <a:r>
              <a:rPr lang="en-US" sz="2187" b="1">
                <a:solidFill>
                  <a:srgbClr val="333F70"/>
                </a:solidFill>
                <a:latin typeface="Arimo Bold"/>
                <a:ea typeface="Arimo Bold"/>
                <a:cs typeface="Arimo Bold"/>
                <a:sym typeface="Arimo Bold"/>
              </a:rPr>
              <a:t>Voting Systems</a:t>
            </a:r>
          </a:p>
        </p:txBody>
      </p:sp>
      <p:sp>
        <p:nvSpPr>
          <p:cNvPr id="27" name="TextBox 27"/>
          <p:cNvSpPr txBox="1"/>
          <p:nvPr/>
        </p:nvSpPr>
        <p:spPr>
          <a:xfrm>
            <a:off x="6519713" y="7606307"/>
            <a:ext cx="5248423" cy="1081087"/>
          </a:xfrm>
          <a:prstGeom prst="rect">
            <a:avLst/>
          </a:prstGeom>
        </p:spPr>
        <p:txBody>
          <a:bodyPr lIns="0" tIns="0" rIns="0" bIns="0" rtlCol="0" anchor="t">
            <a:spAutoFit/>
          </a:bodyPr>
          <a:lstStyle/>
          <a:p>
            <a:pPr algn="l">
              <a:lnSpc>
                <a:spcPts val="2250"/>
              </a:lnSpc>
            </a:pPr>
            <a:r>
              <a:rPr lang="en-US" sz="1750">
                <a:solidFill>
                  <a:srgbClr val="333F70"/>
                </a:solidFill>
                <a:latin typeface="Open Sans"/>
                <a:ea typeface="Open Sans"/>
                <a:cs typeface="Open Sans"/>
                <a:sym typeface="Open Sans"/>
              </a:rPr>
              <a:t>Enhance trust in elections by recording votes on an immutable ledger. This makes the process more transparent, secure, and fraud-resistant.</a:t>
            </a:r>
          </a:p>
        </p:txBody>
      </p:sp>
      <p:sp>
        <p:nvSpPr>
          <p:cNvPr id="28" name="TextBox 28"/>
          <p:cNvSpPr txBox="1"/>
          <p:nvPr/>
        </p:nvSpPr>
        <p:spPr>
          <a:xfrm>
            <a:off x="992237" y="8928943"/>
            <a:ext cx="16303526" cy="366712"/>
          </a:xfrm>
          <a:prstGeom prst="rect">
            <a:avLst/>
          </a:prstGeom>
        </p:spPr>
        <p:txBody>
          <a:bodyPr lIns="0" tIns="0" rIns="0" bIns="0" rtlCol="0" anchor="t">
            <a:spAutoFit/>
          </a:bodyPr>
          <a:lstStyle/>
          <a:p>
            <a:pPr algn="l">
              <a:lnSpc>
                <a:spcPts val="2250"/>
              </a:lnSpc>
            </a:pPr>
            <a:r>
              <a:rPr lang="en-US" sz="1750">
                <a:solidFill>
                  <a:srgbClr val="333F70"/>
                </a:solidFill>
                <a:latin typeface="Open Sans"/>
                <a:ea typeface="Open Sans"/>
                <a:cs typeface="Open Sans"/>
                <a:sym typeface="Open Sans"/>
              </a:rPr>
              <a:t>These examples highlight how blockchain's core principles can solve real-world problems by fostering trust and efficiency.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6F5EE"/>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6" name="TextBox 6"/>
          <p:cNvSpPr txBox="1"/>
          <p:nvPr/>
        </p:nvSpPr>
        <p:spPr>
          <a:xfrm>
            <a:off x="992237" y="1382613"/>
            <a:ext cx="15726072" cy="679251"/>
          </a:xfrm>
          <a:prstGeom prst="rect">
            <a:avLst/>
          </a:prstGeom>
        </p:spPr>
        <p:txBody>
          <a:bodyPr lIns="0" tIns="0" rIns="0" bIns="0" rtlCol="0" anchor="t">
            <a:spAutoFit/>
          </a:bodyPr>
          <a:lstStyle/>
          <a:p>
            <a:pPr algn="l">
              <a:lnSpc>
                <a:spcPts val="4600"/>
              </a:lnSpc>
            </a:pPr>
            <a:r>
              <a:rPr lang="en-US" sz="4625" b="1">
                <a:solidFill>
                  <a:srgbClr val="333F70"/>
                </a:solidFill>
                <a:latin typeface="Arimo Bold"/>
                <a:ea typeface="Arimo Bold"/>
                <a:cs typeface="Arimo Bold"/>
                <a:sym typeface="Arimo Bold"/>
              </a:rPr>
              <a:t>The Future of Blockchain: A Glimpse Ahead</a:t>
            </a:r>
          </a:p>
        </p:txBody>
      </p:sp>
      <p:sp>
        <p:nvSpPr>
          <p:cNvPr id="7" name="TextBox 7"/>
          <p:cNvSpPr txBox="1"/>
          <p:nvPr/>
        </p:nvSpPr>
        <p:spPr>
          <a:xfrm>
            <a:off x="992237" y="2523678"/>
            <a:ext cx="16303526" cy="763786"/>
          </a:xfrm>
          <a:prstGeom prst="rect">
            <a:avLst/>
          </a:prstGeom>
        </p:spPr>
        <p:txBody>
          <a:bodyPr lIns="0" tIns="0" rIns="0" bIns="0" rtlCol="0" anchor="t">
            <a:spAutoFit/>
          </a:bodyPr>
          <a:lstStyle/>
          <a:p>
            <a:pPr algn="l">
              <a:lnSpc>
                <a:spcPts val="2350"/>
              </a:lnSpc>
            </a:pPr>
            <a:r>
              <a:rPr lang="en-US" sz="1812">
                <a:solidFill>
                  <a:srgbClr val="333F70"/>
                </a:solidFill>
                <a:latin typeface="Open Sans"/>
                <a:ea typeface="Open Sans"/>
                <a:cs typeface="Open Sans"/>
                <a:sym typeface="Open Sans"/>
              </a:rPr>
              <a:t>Blockchain is more than just a trend; it's a foundational technology poised to reshape our digital world. Understanding its potential is key to navigating the innovations to come.</a:t>
            </a:r>
          </a:p>
        </p:txBody>
      </p:sp>
      <p:grpSp>
        <p:nvGrpSpPr>
          <p:cNvPr id="8" name="Group 8"/>
          <p:cNvGrpSpPr>
            <a:grpSpLocks noChangeAspect="1"/>
          </p:cNvGrpSpPr>
          <p:nvPr/>
        </p:nvGrpSpPr>
        <p:grpSpPr>
          <a:xfrm>
            <a:off x="992237" y="3552527"/>
            <a:ext cx="589210" cy="589210"/>
            <a:chOff x="0" y="0"/>
            <a:chExt cx="785613" cy="785613"/>
          </a:xfrm>
        </p:grpSpPr>
        <p:sp>
          <p:nvSpPr>
            <p:cNvPr id="9" name="Freeform 9" descr="preencoded.png"/>
            <p:cNvSpPr/>
            <p:nvPr/>
          </p:nvSpPr>
          <p:spPr>
            <a:xfrm>
              <a:off x="0" y="0"/>
              <a:ext cx="785622" cy="785622"/>
            </a:xfrm>
            <a:custGeom>
              <a:avLst/>
              <a:gdLst/>
              <a:ahLst/>
              <a:cxnLst/>
              <a:rect l="l" t="t" r="r" b="b"/>
              <a:pathLst>
                <a:path w="785622" h="785622">
                  <a:moveTo>
                    <a:pt x="0" y="0"/>
                  </a:moveTo>
                  <a:lnTo>
                    <a:pt x="785622" y="0"/>
                  </a:lnTo>
                  <a:lnTo>
                    <a:pt x="785622" y="785622"/>
                  </a:lnTo>
                  <a:lnTo>
                    <a:pt x="0" y="785622"/>
                  </a:lnTo>
                  <a:lnTo>
                    <a:pt x="0" y="0"/>
                  </a:lnTo>
                  <a:close/>
                </a:path>
              </a:pathLst>
            </a:custGeom>
            <a:blipFill>
              <a:blip r:embed="rId3"/>
              <a:stretch>
                <a:fillRect r="1" b="1"/>
              </a:stretch>
            </a:blipFill>
          </p:spPr>
        </p:sp>
      </p:grpSp>
      <p:sp>
        <p:nvSpPr>
          <p:cNvPr id="10" name="TextBox 10"/>
          <p:cNvSpPr txBox="1"/>
          <p:nvPr/>
        </p:nvSpPr>
        <p:spPr>
          <a:xfrm>
            <a:off x="992237" y="4464843"/>
            <a:ext cx="4626025" cy="339775"/>
          </a:xfrm>
          <a:prstGeom prst="rect">
            <a:avLst/>
          </a:prstGeom>
        </p:spPr>
        <p:txBody>
          <a:bodyPr lIns="0" tIns="0" rIns="0" bIns="0" rtlCol="0" anchor="t">
            <a:spAutoFit/>
          </a:bodyPr>
          <a:lstStyle/>
          <a:p>
            <a:pPr algn="l">
              <a:lnSpc>
                <a:spcPts val="2299"/>
              </a:lnSpc>
            </a:pPr>
            <a:r>
              <a:rPr lang="en-US" sz="2312" b="1">
                <a:solidFill>
                  <a:srgbClr val="333F70"/>
                </a:solidFill>
                <a:latin typeface="Arimo Bold"/>
                <a:ea typeface="Arimo Bold"/>
                <a:cs typeface="Arimo Bold"/>
                <a:sym typeface="Arimo Bold"/>
              </a:rPr>
              <a:t>Industry Transformation</a:t>
            </a:r>
          </a:p>
        </p:txBody>
      </p:sp>
      <p:sp>
        <p:nvSpPr>
          <p:cNvPr id="11" name="TextBox 11"/>
          <p:cNvSpPr txBox="1"/>
          <p:nvPr/>
        </p:nvSpPr>
        <p:spPr>
          <a:xfrm>
            <a:off x="992237" y="4936480"/>
            <a:ext cx="8004422" cy="763786"/>
          </a:xfrm>
          <a:prstGeom prst="rect">
            <a:avLst/>
          </a:prstGeom>
        </p:spPr>
        <p:txBody>
          <a:bodyPr lIns="0" tIns="0" rIns="0" bIns="0" rtlCol="0" anchor="t">
            <a:spAutoFit/>
          </a:bodyPr>
          <a:lstStyle/>
          <a:p>
            <a:pPr algn="l">
              <a:lnSpc>
                <a:spcPts val="2350"/>
              </a:lnSpc>
            </a:pPr>
            <a:r>
              <a:rPr lang="en-US" sz="1812">
                <a:solidFill>
                  <a:srgbClr val="333F70"/>
                </a:solidFill>
                <a:latin typeface="Open Sans"/>
                <a:ea typeface="Open Sans"/>
                <a:cs typeface="Open Sans"/>
                <a:sym typeface="Open Sans"/>
              </a:rPr>
              <a:t>From finance to supply chains, blockchain will continue to drive efficiency, transparency, and trust across diverse sectors globally.</a:t>
            </a:r>
          </a:p>
        </p:txBody>
      </p:sp>
      <p:grpSp>
        <p:nvGrpSpPr>
          <p:cNvPr id="12" name="Group 12"/>
          <p:cNvGrpSpPr>
            <a:grpSpLocks noChangeAspect="1"/>
          </p:cNvGrpSpPr>
          <p:nvPr/>
        </p:nvGrpSpPr>
        <p:grpSpPr>
          <a:xfrm>
            <a:off x="9291191" y="3552527"/>
            <a:ext cx="589210" cy="589210"/>
            <a:chOff x="0" y="0"/>
            <a:chExt cx="785613" cy="785613"/>
          </a:xfrm>
        </p:grpSpPr>
        <p:sp>
          <p:nvSpPr>
            <p:cNvPr id="13" name="Freeform 13" descr="preencoded.png"/>
            <p:cNvSpPr/>
            <p:nvPr/>
          </p:nvSpPr>
          <p:spPr>
            <a:xfrm>
              <a:off x="0" y="0"/>
              <a:ext cx="785622" cy="785622"/>
            </a:xfrm>
            <a:custGeom>
              <a:avLst/>
              <a:gdLst/>
              <a:ahLst/>
              <a:cxnLst/>
              <a:rect l="l" t="t" r="r" b="b"/>
              <a:pathLst>
                <a:path w="785622" h="785622">
                  <a:moveTo>
                    <a:pt x="0" y="0"/>
                  </a:moveTo>
                  <a:lnTo>
                    <a:pt x="785622" y="0"/>
                  </a:lnTo>
                  <a:lnTo>
                    <a:pt x="785622" y="785622"/>
                  </a:lnTo>
                  <a:lnTo>
                    <a:pt x="0" y="785622"/>
                  </a:lnTo>
                  <a:lnTo>
                    <a:pt x="0" y="0"/>
                  </a:lnTo>
                  <a:close/>
                </a:path>
              </a:pathLst>
            </a:custGeom>
            <a:blipFill>
              <a:blip r:embed="rId4"/>
              <a:stretch>
                <a:fillRect r="1" b="1"/>
              </a:stretch>
            </a:blipFill>
          </p:spPr>
        </p:sp>
      </p:grpSp>
      <p:sp>
        <p:nvSpPr>
          <p:cNvPr id="14" name="TextBox 14"/>
          <p:cNvSpPr txBox="1"/>
          <p:nvPr/>
        </p:nvSpPr>
        <p:spPr>
          <a:xfrm>
            <a:off x="9291191" y="4464843"/>
            <a:ext cx="3159175" cy="339775"/>
          </a:xfrm>
          <a:prstGeom prst="rect">
            <a:avLst/>
          </a:prstGeom>
        </p:spPr>
        <p:txBody>
          <a:bodyPr lIns="0" tIns="0" rIns="0" bIns="0" rtlCol="0" anchor="t">
            <a:spAutoFit/>
          </a:bodyPr>
          <a:lstStyle/>
          <a:p>
            <a:pPr algn="l">
              <a:lnSpc>
                <a:spcPts val="2299"/>
              </a:lnSpc>
            </a:pPr>
            <a:r>
              <a:rPr lang="en-US" sz="2312" b="1">
                <a:solidFill>
                  <a:srgbClr val="333F70"/>
                </a:solidFill>
                <a:latin typeface="Arimo Bold"/>
                <a:ea typeface="Arimo Bold"/>
                <a:cs typeface="Arimo Bold"/>
                <a:sym typeface="Arimo Bold"/>
              </a:rPr>
              <a:t>The Rise of Web3</a:t>
            </a:r>
          </a:p>
        </p:txBody>
      </p:sp>
      <p:sp>
        <p:nvSpPr>
          <p:cNvPr id="15" name="TextBox 15"/>
          <p:cNvSpPr txBox="1"/>
          <p:nvPr/>
        </p:nvSpPr>
        <p:spPr>
          <a:xfrm>
            <a:off x="9291191" y="4936480"/>
            <a:ext cx="8004572" cy="763786"/>
          </a:xfrm>
          <a:prstGeom prst="rect">
            <a:avLst/>
          </a:prstGeom>
        </p:spPr>
        <p:txBody>
          <a:bodyPr lIns="0" tIns="0" rIns="0" bIns="0" rtlCol="0" anchor="t">
            <a:spAutoFit/>
          </a:bodyPr>
          <a:lstStyle/>
          <a:p>
            <a:pPr algn="l">
              <a:lnSpc>
                <a:spcPts val="2350"/>
              </a:lnSpc>
            </a:pPr>
            <a:r>
              <a:rPr lang="en-US" sz="1812">
                <a:solidFill>
                  <a:srgbClr val="333F70"/>
                </a:solidFill>
                <a:latin typeface="Open Sans"/>
                <a:ea typeface="Open Sans"/>
                <a:cs typeface="Open Sans"/>
                <a:sym typeface="Open Sans"/>
              </a:rPr>
              <a:t>A decentralized internet is emerging, putting user control and data privacy at the forefront, powered by blockchain's robust infrastructure.</a:t>
            </a:r>
          </a:p>
        </p:txBody>
      </p:sp>
      <p:grpSp>
        <p:nvGrpSpPr>
          <p:cNvPr id="16" name="Group 16"/>
          <p:cNvGrpSpPr>
            <a:grpSpLocks noChangeAspect="1"/>
          </p:cNvGrpSpPr>
          <p:nvPr/>
        </p:nvGrpSpPr>
        <p:grpSpPr>
          <a:xfrm>
            <a:off x="992237" y="6171605"/>
            <a:ext cx="589210" cy="589210"/>
            <a:chOff x="0" y="0"/>
            <a:chExt cx="785613" cy="785613"/>
          </a:xfrm>
        </p:grpSpPr>
        <p:sp>
          <p:nvSpPr>
            <p:cNvPr id="17" name="Freeform 17" descr="preencoded.png"/>
            <p:cNvSpPr/>
            <p:nvPr/>
          </p:nvSpPr>
          <p:spPr>
            <a:xfrm>
              <a:off x="0" y="0"/>
              <a:ext cx="785622" cy="785622"/>
            </a:xfrm>
            <a:custGeom>
              <a:avLst/>
              <a:gdLst/>
              <a:ahLst/>
              <a:cxnLst/>
              <a:rect l="l" t="t" r="r" b="b"/>
              <a:pathLst>
                <a:path w="785622" h="785622">
                  <a:moveTo>
                    <a:pt x="0" y="0"/>
                  </a:moveTo>
                  <a:lnTo>
                    <a:pt x="785622" y="0"/>
                  </a:lnTo>
                  <a:lnTo>
                    <a:pt x="785622" y="785622"/>
                  </a:lnTo>
                  <a:lnTo>
                    <a:pt x="0" y="785622"/>
                  </a:lnTo>
                  <a:lnTo>
                    <a:pt x="0" y="0"/>
                  </a:lnTo>
                  <a:close/>
                </a:path>
              </a:pathLst>
            </a:custGeom>
            <a:blipFill>
              <a:blip r:embed="rId5"/>
              <a:stretch>
                <a:fillRect r="1" b="1"/>
              </a:stretch>
            </a:blipFill>
          </p:spPr>
        </p:sp>
      </p:grpSp>
      <p:sp>
        <p:nvSpPr>
          <p:cNvPr id="18" name="TextBox 18"/>
          <p:cNvSpPr txBox="1"/>
          <p:nvPr/>
        </p:nvSpPr>
        <p:spPr>
          <a:xfrm>
            <a:off x="992237" y="7083921"/>
            <a:ext cx="3981598" cy="339775"/>
          </a:xfrm>
          <a:prstGeom prst="rect">
            <a:avLst/>
          </a:prstGeom>
        </p:spPr>
        <p:txBody>
          <a:bodyPr lIns="0" tIns="0" rIns="0" bIns="0" rtlCol="0" anchor="t">
            <a:spAutoFit/>
          </a:bodyPr>
          <a:lstStyle/>
          <a:p>
            <a:pPr algn="l">
              <a:lnSpc>
                <a:spcPts val="2299"/>
              </a:lnSpc>
            </a:pPr>
            <a:r>
              <a:rPr lang="en-US" sz="2312" b="1">
                <a:solidFill>
                  <a:srgbClr val="333F70"/>
                </a:solidFill>
                <a:latin typeface="Arimo Bold"/>
                <a:ea typeface="Arimo Bold"/>
                <a:cs typeface="Arimo Bold"/>
                <a:sym typeface="Arimo Bold"/>
              </a:rPr>
              <a:t>Seamless Integration</a:t>
            </a:r>
          </a:p>
        </p:txBody>
      </p:sp>
      <p:sp>
        <p:nvSpPr>
          <p:cNvPr id="19" name="TextBox 19"/>
          <p:cNvSpPr txBox="1"/>
          <p:nvPr/>
        </p:nvSpPr>
        <p:spPr>
          <a:xfrm>
            <a:off x="992237" y="7555557"/>
            <a:ext cx="8004422" cy="763786"/>
          </a:xfrm>
          <a:prstGeom prst="rect">
            <a:avLst/>
          </a:prstGeom>
        </p:spPr>
        <p:txBody>
          <a:bodyPr lIns="0" tIns="0" rIns="0" bIns="0" rtlCol="0" anchor="t">
            <a:spAutoFit/>
          </a:bodyPr>
          <a:lstStyle/>
          <a:p>
            <a:pPr algn="l">
              <a:lnSpc>
                <a:spcPts val="2350"/>
              </a:lnSpc>
            </a:pPr>
            <a:r>
              <a:rPr lang="en-US" sz="1812">
                <a:solidFill>
                  <a:srgbClr val="333F70"/>
                </a:solidFill>
                <a:latin typeface="Open Sans"/>
                <a:ea typeface="Open Sans"/>
                <a:cs typeface="Open Sans"/>
                <a:sym typeface="Open Sans"/>
              </a:rPr>
              <a:t>Expect blockchain technology to become an invisible yet integral part of everyday applications, enhancing security and functionality.</a:t>
            </a:r>
          </a:p>
        </p:txBody>
      </p:sp>
      <p:grpSp>
        <p:nvGrpSpPr>
          <p:cNvPr id="20" name="Group 20"/>
          <p:cNvGrpSpPr>
            <a:grpSpLocks noChangeAspect="1"/>
          </p:cNvGrpSpPr>
          <p:nvPr/>
        </p:nvGrpSpPr>
        <p:grpSpPr>
          <a:xfrm>
            <a:off x="9291191" y="6171605"/>
            <a:ext cx="589210" cy="589210"/>
            <a:chOff x="0" y="0"/>
            <a:chExt cx="785613" cy="785613"/>
          </a:xfrm>
        </p:grpSpPr>
        <p:sp>
          <p:nvSpPr>
            <p:cNvPr id="21" name="Freeform 21" descr="preencoded.png"/>
            <p:cNvSpPr/>
            <p:nvPr/>
          </p:nvSpPr>
          <p:spPr>
            <a:xfrm>
              <a:off x="0" y="0"/>
              <a:ext cx="785622" cy="785622"/>
            </a:xfrm>
            <a:custGeom>
              <a:avLst/>
              <a:gdLst/>
              <a:ahLst/>
              <a:cxnLst/>
              <a:rect l="l" t="t" r="r" b="b"/>
              <a:pathLst>
                <a:path w="785622" h="785622">
                  <a:moveTo>
                    <a:pt x="0" y="0"/>
                  </a:moveTo>
                  <a:lnTo>
                    <a:pt x="785622" y="0"/>
                  </a:lnTo>
                  <a:lnTo>
                    <a:pt x="785622" y="785622"/>
                  </a:lnTo>
                  <a:lnTo>
                    <a:pt x="0" y="785622"/>
                  </a:lnTo>
                  <a:lnTo>
                    <a:pt x="0" y="0"/>
                  </a:lnTo>
                  <a:close/>
                </a:path>
              </a:pathLst>
            </a:custGeom>
            <a:blipFill>
              <a:blip r:embed="rId6"/>
              <a:stretch>
                <a:fillRect r="1" b="1"/>
              </a:stretch>
            </a:blipFill>
          </p:spPr>
        </p:sp>
      </p:grpSp>
      <p:sp>
        <p:nvSpPr>
          <p:cNvPr id="22" name="TextBox 22"/>
          <p:cNvSpPr txBox="1"/>
          <p:nvPr/>
        </p:nvSpPr>
        <p:spPr>
          <a:xfrm>
            <a:off x="9291191" y="7083921"/>
            <a:ext cx="4690467" cy="339775"/>
          </a:xfrm>
          <a:prstGeom prst="rect">
            <a:avLst/>
          </a:prstGeom>
        </p:spPr>
        <p:txBody>
          <a:bodyPr lIns="0" tIns="0" rIns="0" bIns="0" rtlCol="0" anchor="t">
            <a:spAutoFit/>
          </a:bodyPr>
          <a:lstStyle/>
          <a:p>
            <a:pPr algn="l">
              <a:lnSpc>
                <a:spcPts val="2299"/>
              </a:lnSpc>
            </a:pPr>
            <a:r>
              <a:rPr lang="en-US" sz="2312" b="1">
                <a:solidFill>
                  <a:srgbClr val="333F70"/>
                </a:solidFill>
                <a:latin typeface="Arimo Bold"/>
                <a:ea typeface="Arimo Bold"/>
                <a:cs typeface="Arimo Bold"/>
                <a:sym typeface="Arimo Bold"/>
              </a:rPr>
              <a:t>Innovation &amp; Opportunity</a:t>
            </a:r>
          </a:p>
        </p:txBody>
      </p:sp>
      <p:sp>
        <p:nvSpPr>
          <p:cNvPr id="23" name="TextBox 23"/>
          <p:cNvSpPr txBox="1"/>
          <p:nvPr/>
        </p:nvSpPr>
        <p:spPr>
          <a:xfrm>
            <a:off x="9291191" y="7555557"/>
            <a:ext cx="8004572" cy="763786"/>
          </a:xfrm>
          <a:prstGeom prst="rect">
            <a:avLst/>
          </a:prstGeom>
        </p:spPr>
        <p:txBody>
          <a:bodyPr lIns="0" tIns="0" rIns="0" bIns="0" rtlCol="0" anchor="t">
            <a:spAutoFit/>
          </a:bodyPr>
          <a:lstStyle/>
          <a:p>
            <a:pPr algn="l">
              <a:lnSpc>
                <a:spcPts val="2350"/>
              </a:lnSpc>
            </a:pPr>
            <a:r>
              <a:rPr lang="en-US" sz="1812">
                <a:solidFill>
                  <a:srgbClr val="333F70"/>
                </a:solidFill>
                <a:latin typeface="Open Sans"/>
                <a:ea typeface="Open Sans"/>
                <a:cs typeface="Open Sans"/>
                <a:sym typeface="Open Sans"/>
              </a:rPr>
              <a:t>Embracing blockchain fundamentals will be crucial for future careers and for those looking to build the next generation of digital solutions.</a:t>
            </a:r>
          </a:p>
        </p:txBody>
      </p:sp>
      <p:sp>
        <p:nvSpPr>
          <p:cNvPr id="24" name="TextBox 24"/>
          <p:cNvSpPr txBox="1"/>
          <p:nvPr/>
        </p:nvSpPr>
        <p:spPr>
          <a:xfrm>
            <a:off x="992237" y="8574881"/>
            <a:ext cx="16303526" cy="386655"/>
          </a:xfrm>
          <a:prstGeom prst="rect">
            <a:avLst/>
          </a:prstGeom>
        </p:spPr>
        <p:txBody>
          <a:bodyPr lIns="0" tIns="0" rIns="0" bIns="0" rtlCol="0" anchor="t">
            <a:spAutoFit/>
          </a:bodyPr>
          <a:lstStyle/>
          <a:p>
            <a:pPr algn="l">
              <a:lnSpc>
                <a:spcPts val="2350"/>
              </a:lnSpc>
            </a:pPr>
            <a:r>
              <a:rPr lang="en-US" sz="1812">
                <a:solidFill>
                  <a:srgbClr val="333F70"/>
                </a:solidFill>
                <a:latin typeface="Open Sans"/>
                <a:ea typeface="Open Sans"/>
                <a:cs typeface="Open Sans"/>
                <a:sym typeface="Open Sans"/>
              </a:rPr>
              <a:t>The journey into blockchain is just beginning. Stay curious, keep learning, and be ready to contribute to this transformative technology.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6F5EE"/>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6" name="TextBox 6"/>
          <p:cNvSpPr txBox="1"/>
          <p:nvPr/>
        </p:nvSpPr>
        <p:spPr>
          <a:xfrm>
            <a:off x="992237" y="1035248"/>
            <a:ext cx="13571785" cy="698897"/>
          </a:xfrm>
          <a:prstGeom prst="rect">
            <a:avLst/>
          </a:prstGeom>
        </p:spPr>
        <p:txBody>
          <a:bodyPr lIns="0" tIns="0" rIns="0" bIns="0" rtlCol="0" anchor="t">
            <a:spAutoFit/>
          </a:bodyPr>
          <a:lstStyle/>
          <a:p>
            <a:pPr algn="l">
              <a:lnSpc>
                <a:spcPts val="4849"/>
              </a:lnSpc>
            </a:pPr>
            <a:r>
              <a:rPr lang="en-US" sz="4875" b="1">
                <a:solidFill>
                  <a:srgbClr val="333F70"/>
                </a:solidFill>
                <a:latin typeface="Arimo Bold"/>
                <a:ea typeface="Arimo Bold"/>
                <a:cs typeface="Arimo Bold"/>
                <a:sym typeface="Arimo Bold"/>
              </a:rPr>
              <a:t>Blockchain vs. Traditional Systems</a:t>
            </a:r>
          </a:p>
        </p:txBody>
      </p:sp>
      <p:sp>
        <p:nvSpPr>
          <p:cNvPr id="7" name="TextBox 7"/>
          <p:cNvSpPr txBox="1"/>
          <p:nvPr/>
        </p:nvSpPr>
        <p:spPr>
          <a:xfrm>
            <a:off x="992237" y="2201615"/>
            <a:ext cx="16303526" cy="822423"/>
          </a:xfrm>
          <a:prstGeom prst="rect">
            <a:avLst/>
          </a:prstGeom>
        </p:spPr>
        <p:txBody>
          <a:bodyPr lIns="0" tIns="0" rIns="0" bIns="0" rtlCol="0" anchor="t">
            <a:spAutoFit/>
          </a:bodyPr>
          <a:lstStyle/>
          <a:p>
            <a:pPr algn="l">
              <a:lnSpc>
                <a:spcPts val="2500"/>
              </a:lnSpc>
            </a:pPr>
            <a:r>
              <a:rPr lang="en-US" sz="1937">
                <a:solidFill>
                  <a:srgbClr val="333F70"/>
                </a:solidFill>
                <a:latin typeface="Open Sans"/>
                <a:ea typeface="Open Sans"/>
                <a:cs typeface="Open Sans"/>
                <a:sym typeface="Open Sans"/>
              </a:rPr>
              <a:t>Understanding the fundamental differences between blockchain and traditional systems is crucial for grasping blockchain's disruptive potential. It's a shift from centralized control to a distributed, trustless environment.</a:t>
            </a:r>
          </a:p>
        </p:txBody>
      </p:sp>
      <p:sp>
        <p:nvSpPr>
          <p:cNvPr id="8" name="TextBox 8"/>
          <p:cNvSpPr txBox="1"/>
          <p:nvPr/>
        </p:nvSpPr>
        <p:spPr>
          <a:xfrm>
            <a:off x="992237" y="3598663"/>
            <a:ext cx="3950493" cy="340072"/>
          </a:xfrm>
          <a:prstGeom prst="rect">
            <a:avLst/>
          </a:prstGeom>
        </p:spPr>
        <p:txBody>
          <a:bodyPr lIns="0" tIns="0" rIns="0" bIns="0" rtlCol="0" anchor="t">
            <a:spAutoFit/>
          </a:bodyPr>
          <a:lstStyle/>
          <a:p>
            <a:pPr algn="l">
              <a:lnSpc>
                <a:spcPts val="2399"/>
              </a:lnSpc>
            </a:pPr>
            <a:r>
              <a:rPr lang="en-US" sz="2436" b="1">
                <a:solidFill>
                  <a:srgbClr val="333F70"/>
                </a:solidFill>
                <a:latin typeface="Arimo Bold"/>
                <a:ea typeface="Arimo Bold"/>
                <a:cs typeface="Arimo Bold"/>
                <a:sym typeface="Arimo Bold"/>
              </a:rPr>
              <a:t>Traditional Systems</a:t>
            </a:r>
          </a:p>
        </p:txBody>
      </p:sp>
      <p:sp>
        <p:nvSpPr>
          <p:cNvPr id="9" name="TextBox 9"/>
          <p:cNvSpPr txBox="1"/>
          <p:nvPr/>
        </p:nvSpPr>
        <p:spPr>
          <a:xfrm>
            <a:off x="992237" y="4158108"/>
            <a:ext cx="7849195" cy="1219348"/>
          </a:xfrm>
          <a:prstGeom prst="rect">
            <a:avLst/>
          </a:prstGeom>
        </p:spPr>
        <p:txBody>
          <a:bodyPr lIns="0" tIns="0" rIns="0" bIns="0" rtlCol="0" anchor="t">
            <a:spAutoFit/>
          </a:bodyPr>
          <a:lstStyle/>
          <a:p>
            <a:pPr algn="l">
              <a:lnSpc>
                <a:spcPts val="2500"/>
              </a:lnSpc>
            </a:pPr>
            <a:r>
              <a:rPr lang="en-US" sz="1937" b="1">
                <a:solidFill>
                  <a:srgbClr val="333F70"/>
                </a:solidFill>
                <a:latin typeface="Open Sans Bold"/>
                <a:ea typeface="Open Sans Bold"/>
                <a:cs typeface="Open Sans Bold"/>
                <a:sym typeface="Open Sans Bold"/>
              </a:rPr>
              <a:t>Centralized Control:</a:t>
            </a:r>
            <a:r>
              <a:rPr lang="en-US" sz="1937">
                <a:solidFill>
                  <a:srgbClr val="333F70"/>
                </a:solidFill>
                <a:latin typeface="Open Sans"/>
                <a:ea typeface="Open Sans"/>
                <a:cs typeface="Open Sans"/>
                <a:sym typeface="Open Sans"/>
              </a:rPr>
              <a:t> Data is managed by a single authority (e.g., banks, governments). Think of a single bank controlling all your transactions.</a:t>
            </a:r>
          </a:p>
        </p:txBody>
      </p:sp>
      <p:sp>
        <p:nvSpPr>
          <p:cNvPr id="10" name="TextBox 10"/>
          <p:cNvSpPr txBox="1"/>
          <p:nvPr/>
        </p:nvSpPr>
        <p:spPr>
          <a:xfrm>
            <a:off x="992237" y="5572125"/>
            <a:ext cx="7849195" cy="822423"/>
          </a:xfrm>
          <a:prstGeom prst="rect">
            <a:avLst/>
          </a:prstGeom>
        </p:spPr>
        <p:txBody>
          <a:bodyPr lIns="0" tIns="0" rIns="0" bIns="0" rtlCol="0" anchor="t">
            <a:spAutoFit/>
          </a:bodyPr>
          <a:lstStyle/>
          <a:p>
            <a:pPr algn="l">
              <a:lnSpc>
                <a:spcPts val="2500"/>
              </a:lnSpc>
            </a:pPr>
            <a:r>
              <a:rPr lang="en-US" sz="1937" b="1">
                <a:solidFill>
                  <a:srgbClr val="333F70"/>
                </a:solidFill>
                <a:latin typeface="Open Sans Bold"/>
                <a:ea typeface="Open Sans Bold"/>
                <a:cs typeface="Open Sans Bold"/>
                <a:sym typeface="Open Sans Bold"/>
              </a:rPr>
              <a:t>Trust in Intermediaries:</a:t>
            </a:r>
            <a:r>
              <a:rPr lang="en-US" sz="1937">
                <a:solidFill>
                  <a:srgbClr val="333F70"/>
                </a:solidFill>
                <a:latin typeface="Open Sans"/>
                <a:ea typeface="Open Sans"/>
                <a:cs typeface="Open Sans"/>
                <a:sym typeface="Open Sans"/>
              </a:rPr>
              <a:t> You must trust a third party to validate and secure your data or transactions.</a:t>
            </a:r>
          </a:p>
        </p:txBody>
      </p:sp>
      <p:sp>
        <p:nvSpPr>
          <p:cNvPr id="11" name="TextBox 11"/>
          <p:cNvSpPr txBox="1"/>
          <p:nvPr/>
        </p:nvSpPr>
        <p:spPr>
          <a:xfrm>
            <a:off x="992237" y="6589216"/>
            <a:ext cx="7849195" cy="822423"/>
          </a:xfrm>
          <a:prstGeom prst="rect">
            <a:avLst/>
          </a:prstGeom>
        </p:spPr>
        <p:txBody>
          <a:bodyPr lIns="0" tIns="0" rIns="0" bIns="0" rtlCol="0" anchor="t">
            <a:spAutoFit/>
          </a:bodyPr>
          <a:lstStyle/>
          <a:p>
            <a:pPr algn="l">
              <a:lnSpc>
                <a:spcPts val="2500"/>
              </a:lnSpc>
            </a:pPr>
            <a:r>
              <a:rPr lang="en-US" sz="1937" b="1">
                <a:solidFill>
                  <a:srgbClr val="333F70"/>
                </a:solidFill>
                <a:latin typeface="Open Sans Bold"/>
                <a:ea typeface="Open Sans Bold"/>
                <a:cs typeface="Open Sans Bold"/>
                <a:sym typeface="Open Sans Bold"/>
              </a:rPr>
              <a:t>Single Point of Failure:</a:t>
            </a:r>
            <a:r>
              <a:rPr lang="en-US" sz="1937">
                <a:solidFill>
                  <a:srgbClr val="333F70"/>
                </a:solidFill>
                <a:latin typeface="Open Sans"/>
                <a:ea typeface="Open Sans"/>
                <a:cs typeface="Open Sans"/>
                <a:sym typeface="Open Sans"/>
              </a:rPr>
              <a:t> If the central server or institution is compromised, all data is at risk.</a:t>
            </a:r>
          </a:p>
        </p:txBody>
      </p:sp>
      <p:sp>
        <p:nvSpPr>
          <p:cNvPr id="12" name="TextBox 12"/>
          <p:cNvSpPr txBox="1"/>
          <p:nvPr/>
        </p:nvSpPr>
        <p:spPr>
          <a:xfrm>
            <a:off x="992237" y="7606307"/>
            <a:ext cx="7849195" cy="822423"/>
          </a:xfrm>
          <a:prstGeom prst="rect">
            <a:avLst/>
          </a:prstGeom>
        </p:spPr>
        <p:txBody>
          <a:bodyPr lIns="0" tIns="0" rIns="0" bIns="0" rtlCol="0" anchor="t">
            <a:spAutoFit/>
          </a:bodyPr>
          <a:lstStyle/>
          <a:p>
            <a:pPr algn="l">
              <a:lnSpc>
                <a:spcPts val="2500"/>
              </a:lnSpc>
            </a:pPr>
            <a:r>
              <a:rPr lang="en-US" sz="1937" b="1">
                <a:solidFill>
                  <a:srgbClr val="333F70"/>
                </a:solidFill>
                <a:latin typeface="Open Sans Bold"/>
                <a:ea typeface="Open Sans Bold"/>
                <a:cs typeface="Open Sans Bold"/>
                <a:sym typeface="Open Sans Bold"/>
              </a:rPr>
              <a:t>Slower &amp; Costlier:</a:t>
            </a:r>
            <a:r>
              <a:rPr lang="en-US" sz="1937">
                <a:solidFill>
                  <a:srgbClr val="333F70"/>
                </a:solidFill>
                <a:latin typeface="Open Sans"/>
                <a:ea typeface="Open Sans"/>
                <a:cs typeface="Open Sans"/>
                <a:sym typeface="Open Sans"/>
              </a:rPr>
              <a:t> Transactions often involve fees and delays due to intermediary processing.</a:t>
            </a:r>
          </a:p>
        </p:txBody>
      </p:sp>
      <p:sp>
        <p:nvSpPr>
          <p:cNvPr id="13" name="TextBox 13"/>
          <p:cNvSpPr txBox="1"/>
          <p:nvPr/>
        </p:nvSpPr>
        <p:spPr>
          <a:xfrm>
            <a:off x="9456092" y="3598663"/>
            <a:ext cx="3955107" cy="340072"/>
          </a:xfrm>
          <a:prstGeom prst="rect">
            <a:avLst/>
          </a:prstGeom>
        </p:spPr>
        <p:txBody>
          <a:bodyPr lIns="0" tIns="0" rIns="0" bIns="0" rtlCol="0" anchor="t">
            <a:spAutoFit/>
          </a:bodyPr>
          <a:lstStyle/>
          <a:p>
            <a:pPr algn="l">
              <a:lnSpc>
                <a:spcPts val="2399"/>
              </a:lnSpc>
            </a:pPr>
            <a:r>
              <a:rPr lang="en-US" sz="2436" b="1">
                <a:solidFill>
                  <a:srgbClr val="333F70"/>
                </a:solidFill>
                <a:latin typeface="Arimo Bold"/>
                <a:ea typeface="Arimo Bold"/>
                <a:cs typeface="Arimo Bold"/>
                <a:sym typeface="Arimo Bold"/>
              </a:rPr>
              <a:t>Blockchain Systems</a:t>
            </a:r>
          </a:p>
        </p:txBody>
      </p:sp>
      <p:sp>
        <p:nvSpPr>
          <p:cNvPr id="14" name="TextBox 14"/>
          <p:cNvSpPr txBox="1"/>
          <p:nvPr/>
        </p:nvSpPr>
        <p:spPr>
          <a:xfrm>
            <a:off x="9456092" y="4158108"/>
            <a:ext cx="7849195" cy="822423"/>
          </a:xfrm>
          <a:prstGeom prst="rect">
            <a:avLst/>
          </a:prstGeom>
        </p:spPr>
        <p:txBody>
          <a:bodyPr lIns="0" tIns="0" rIns="0" bIns="0" rtlCol="0" anchor="t">
            <a:spAutoFit/>
          </a:bodyPr>
          <a:lstStyle/>
          <a:p>
            <a:pPr algn="l">
              <a:lnSpc>
                <a:spcPts val="2500"/>
              </a:lnSpc>
            </a:pPr>
            <a:r>
              <a:rPr lang="en-US" sz="1937" b="1">
                <a:solidFill>
                  <a:srgbClr val="333F70"/>
                </a:solidFill>
                <a:latin typeface="Open Sans Bold"/>
                <a:ea typeface="Open Sans Bold"/>
                <a:cs typeface="Open Sans Bold"/>
                <a:sym typeface="Open Sans Bold"/>
              </a:rPr>
              <a:t>Decentralized Network:</a:t>
            </a:r>
            <a:r>
              <a:rPr lang="en-US" sz="1937">
                <a:solidFill>
                  <a:srgbClr val="333F70"/>
                </a:solidFill>
                <a:latin typeface="Open Sans"/>
                <a:ea typeface="Open Sans"/>
                <a:cs typeface="Open Sans"/>
                <a:sym typeface="Open Sans"/>
              </a:rPr>
              <a:t> Data is distributed and verified across many computers. Imagine everyone having a copy of the ledger.</a:t>
            </a:r>
          </a:p>
        </p:txBody>
      </p:sp>
      <p:sp>
        <p:nvSpPr>
          <p:cNvPr id="15" name="TextBox 15"/>
          <p:cNvSpPr txBox="1"/>
          <p:nvPr/>
        </p:nvSpPr>
        <p:spPr>
          <a:xfrm>
            <a:off x="9456092" y="5175200"/>
            <a:ext cx="7849195" cy="1219348"/>
          </a:xfrm>
          <a:prstGeom prst="rect">
            <a:avLst/>
          </a:prstGeom>
        </p:spPr>
        <p:txBody>
          <a:bodyPr lIns="0" tIns="0" rIns="0" bIns="0" rtlCol="0" anchor="t">
            <a:spAutoFit/>
          </a:bodyPr>
          <a:lstStyle/>
          <a:p>
            <a:pPr algn="l">
              <a:lnSpc>
                <a:spcPts val="2500"/>
              </a:lnSpc>
            </a:pPr>
            <a:r>
              <a:rPr lang="en-US" sz="1937" b="1">
                <a:solidFill>
                  <a:srgbClr val="333F70"/>
                </a:solidFill>
                <a:latin typeface="Open Sans Bold"/>
                <a:ea typeface="Open Sans Bold"/>
                <a:cs typeface="Open Sans Bold"/>
                <a:sym typeface="Open Sans Bold"/>
              </a:rPr>
              <a:t>Trust in Cryptography:</a:t>
            </a:r>
            <a:r>
              <a:rPr lang="en-US" sz="1937">
                <a:solidFill>
                  <a:srgbClr val="333F70"/>
                </a:solidFill>
                <a:latin typeface="Open Sans"/>
                <a:ea typeface="Open Sans"/>
                <a:cs typeface="Open Sans"/>
                <a:sym typeface="Open Sans"/>
              </a:rPr>
              <a:t> Security and validation are achieved through mathematical proof and network consensus, not a third party.</a:t>
            </a:r>
          </a:p>
        </p:txBody>
      </p:sp>
      <p:sp>
        <p:nvSpPr>
          <p:cNvPr id="16" name="TextBox 16"/>
          <p:cNvSpPr txBox="1"/>
          <p:nvPr/>
        </p:nvSpPr>
        <p:spPr>
          <a:xfrm>
            <a:off x="9456092" y="6589216"/>
            <a:ext cx="7849195" cy="822423"/>
          </a:xfrm>
          <a:prstGeom prst="rect">
            <a:avLst/>
          </a:prstGeom>
        </p:spPr>
        <p:txBody>
          <a:bodyPr lIns="0" tIns="0" rIns="0" bIns="0" rtlCol="0" anchor="t">
            <a:spAutoFit/>
          </a:bodyPr>
          <a:lstStyle/>
          <a:p>
            <a:pPr algn="l">
              <a:lnSpc>
                <a:spcPts val="2500"/>
              </a:lnSpc>
            </a:pPr>
            <a:r>
              <a:rPr lang="en-US" sz="1937" b="1">
                <a:solidFill>
                  <a:srgbClr val="333F70"/>
                </a:solidFill>
                <a:latin typeface="Open Sans Bold"/>
                <a:ea typeface="Open Sans Bold"/>
                <a:cs typeface="Open Sans Bold"/>
                <a:sym typeface="Open Sans Bold"/>
              </a:rPr>
              <a:t>Distributed Resilience:</a:t>
            </a:r>
            <a:r>
              <a:rPr lang="en-US" sz="1937">
                <a:solidFill>
                  <a:srgbClr val="333F70"/>
                </a:solidFill>
                <a:latin typeface="Open Sans"/>
                <a:ea typeface="Open Sans"/>
                <a:cs typeface="Open Sans"/>
                <a:sym typeface="Open Sans"/>
              </a:rPr>
              <a:t> No single point to attack; the network remains operational even if some nodes fail.</a:t>
            </a:r>
          </a:p>
        </p:txBody>
      </p:sp>
      <p:sp>
        <p:nvSpPr>
          <p:cNvPr id="17" name="TextBox 17"/>
          <p:cNvSpPr txBox="1"/>
          <p:nvPr/>
        </p:nvSpPr>
        <p:spPr>
          <a:xfrm>
            <a:off x="9456092" y="7606307"/>
            <a:ext cx="7849195" cy="822423"/>
          </a:xfrm>
          <a:prstGeom prst="rect">
            <a:avLst/>
          </a:prstGeom>
        </p:spPr>
        <p:txBody>
          <a:bodyPr lIns="0" tIns="0" rIns="0" bIns="0" rtlCol="0" anchor="t">
            <a:spAutoFit/>
          </a:bodyPr>
          <a:lstStyle/>
          <a:p>
            <a:pPr algn="l">
              <a:lnSpc>
                <a:spcPts val="2500"/>
              </a:lnSpc>
            </a:pPr>
            <a:r>
              <a:rPr lang="en-US" sz="1937" b="1">
                <a:solidFill>
                  <a:srgbClr val="333F70"/>
                </a:solidFill>
                <a:latin typeface="Open Sans Bold"/>
                <a:ea typeface="Open Sans Bold"/>
                <a:cs typeface="Open Sans Bold"/>
                <a:sym typeface="Open Sans Bold"/>
              </a:rPr>
              <a:t>Faster &amp; Cheaper:</a:t>
            </a:r>
            <a:r>
              <a:rPr lang="en-US" sz="1937">
                <a:solidFill>
                  <a:srgbClr val="333F70"/>
                </a:solidFill>
                <a:latin typeface="Open Sans"/>
                <a:ea typeface="Open Sans"/>
                <a:cs typeface="Open Sans"/>
                <a:sym typeface="Open Sans"/>
              </a:rPr>
              <a:t> Peer-to-peer transactions can be quicker and often incur lower fees.</a:t>
            </a:r>
          </a:p>
        </p:txBody>
      </p:sp>
      <p:sp>
        <p:nvSpPr>
          <p:cNvPr id="18" name="TextBox 18"/>
          <p:cNvSpPr txBox="1"/>
          <p:nvPr/>
        </p:nvSpPr>
        <p:spPr>
          <a:xfrm>
            <a:off x="992237" y="8902452"/>
            <a:ext cx="16303526" cy="425500"/>
          </a:xfrm>
          <a:prstGeom prst="rect">
            <a:avLst/>
          </a:prstGeom>
        </p:spPr>
        <p:txBody>
          <a:bodyPr lIns="0" tIns="0" rIns="0" bIns="0" rtlCol="0" anchor="t">
            <a:spAutoFit/>
          </a:bodyPr>
          <a:lstStyle/>
          <a:p>
            <a:pPr algn="l">
              <a:lnSpc>
                <a:spcPts val="2500"/>
              </a:lnSpc>
            </a:pPr>
            <a:r>
              <a:rPr lang="en-US" sz="1937">
                <a:solidFill>
                  <a:srgbClr val="333F70"/>
                </a:solidFill>
                <a:latin typeface="Open Sans"/>
                <a:ea typeface="Open Sans"/>
                <a:cs typeface="Open Sans"/>
                <a:sym typeface="Open Sans"/>
              </a:rPr>
              <a:t>This shift fundamentally redefines how we manage information and execute transactions in the digital world.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6F5EE"/>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6" name="TextBox 6"/>
          <p:cNvSpPr txBox="1"/>
          <p:nvPr/>
        </p:nvSpPr>
        <p:spPr>
          <a:xfrm>
            <a:off x="992237" y="3110358"/>
            <a:ext cx="6598592" cy="698897"/>
          </a:xfrm>
          <a:prstGeom prst="rect">
            <a:avLst/>
          </a:prstGeom>
        </p:spPr>
        <p:txBody>
          <a:bodyPr lIns="0" tIns="0" rIns="0" bIns="0" rtlCol="0" anchor="t">
            <a:spAutoFit/>
          </a:bodyPr>
          <a:lstStyle/>
          <a:p>
            <a:pPr algn="l">
              <a:lnSpc>
                <a:spcPts val="4849"/>
              </a:lnSpc>
            </a:pPr>
            <a:r>
              <a:rPr lang="en-US" sz="4875" b="1">
                <a:solidFill>
                  <a:srgbClr val="333F70"/>
                </a:solidFill>
                <a:latin typeface="Arimo Bold"/>
                <a:ea typeface="Arimo Bold"/>
                <a:cs typeface="Arimo Bold"/>
                <a:sym typeface="Arimo Bold"/>
              </a:rPr>
              <a:t>What is Solidity?</a:t>
            </a:r>
          </a:p>
        </p:txBody>
      </p:sp>
      <p:sp>
        <p:nvSpPr>
          <p:cNvPr id="7" name="TextBox 7"/>
          <p:cNvSpPr txBox="1"/>
          <p:nvPr/>
        </p:nvSpPr>
        <p:spPr>
          <a:xfrm>
            <a:off x="992237" y="4276725"/>
            <a:ext cx="16303526" cy="1219348"/>
          </a:xfrm>
          <a:prstGeom prst="rect">
            <a:avLst/>
          </a:prstGeom>
        </p:spPr>
        <p:txBody>
          <a:bodyPr lIns="0" tIns="0" rIns="0" bIns="0" rtlCol="0" anchor="t">
            <a:spAutoFit/>
          </a:bodyPr>
          <a:lstStyle/>
          <a:p>
            <a:pPr algn="l">
              <a:lnSpc>
                <a:spcPts val="2500"/>
              </a:lnSpc>
            </a:pPr>
            <a:r>
              <a:rPr lang="en-US" sz="1937">
                <a:solidFill>
                  <a:srgbClr val="333F70"/>
                </a:solidFill>
                <a:latin typeface="Open Sans"/>
                <a:ea typeface="Open Sans"/>
                <a:cs typeface="Open Sans"/>
                <a:sym typeface="Open Sans"/>
              </a:rPr>
              <a:t>Solidity is the primary programming language for writing smart contracts on the Ethereum blockchain. It enables the creation of self-executing agreements that automatically enforce terms, facilitating decentralized applications (dApps). Learning Solidity is key to building secure and transparent blockchain solutions.</a:t>
            </a:r>
          </a:p>
        </p:txBody>
      </p:sp>
      <p:grpSp>
        <p:nvGrpSpPr>
          <p:cNvPr id="8" name="Group 8"/>
          <p:cNvGrpSpPr>
            <a:grpSpLocks noChangeAspect="1"/>
          </p:cNvGrpSpPr>
          <p:nvPr/>
        </p:nvGrpSpPr>
        <p:grpSpPr>
          <a:xfrm>
            <a:off x="992237" y="5775126"/>
            <a:ext cx="620166" cy="620166"/>
            <a:chOff x="0" y="0"/>
            <a:chExt cx="826888" cy="826888"/>
          </a:xfrm>
        </p:grpSpPr>
        <p:sp>
          <p:nvSpPr>
            <p:cNvPr id="9" name="Freeform 9" descr="preencoded.png"/>
            <p:cNvSpPr/>
            <p:nvPr/>
          </p:nvSpPr>
          <p:spPr>
            <a:xfrm>
              <a:off x="0" y="0"/>
              <a:ext cx="826897" cy="826897"/>
            </a:xfrm>
            <a:custGeom>
              <a:avLst/>
              <a:gdLst/>
              <a:ahLst/>
              <a:cxnLst/>
              <a:rect l="l" t="t" r="r" b="b"/>
              <a:pathLst>
                <a:path w="826897" h="826897">
                  <a:moveTo>
                    <a:pt x="0" y="0"/>
                  </a:moveTo>
                  <a:lnTo>
                    <a:pt x="826897" y="0"/>
                  </a:lnTo>
                  <a:lnTo>
                    <a:pt x="826897" y="826897"/>
                  </a:lnTo>
                  <a:lnTo>
                    <a:pt x="0" y="826897"/>
                  </a:lnTo>
                  <a:lnTo>
                    <a:pt x="0" y="0"/>
                  </a:lnTo>
                  <a:close/>
                </a:path>
              </a:pathLst>
            </a:custGeom>
            <a:blipFill>
              <a:blip r:embed="rId3"/>
              <a:stretch>
                <a:fillRect r="1" b="1"/>
              </a:stretch>
            </a:blipFill>
          </p:spPr>
        </p:sp>
      </p:grpSp>
      <p:sp>
        <p:nvSpPr>
          <p:cNvPr id="10" name="TextBox 10"/>
          <p:cNvSpPr txBox="1"/>
          <p:nvPr/>
        </p:nvSpPr>
        <p:spPr>
          <a:xfrm>
            <a:off x="1922412" y="5969942"/>
            <a:ext cx="3101131" cy="340072"/>
          </a:xfrm>
          <a:prstGeom prst="rect">
            <a:avLst/>
          </a:prstGeom>
        </p:spPr>
        <p:txBody>
          <a:bodyPr lIns="0" tIns="0" rIns="0" bIns="0" rtlCol="0" anchor="t">
            <a:spAutoFit/>
          </a:bodyPr>
          <a:lstStyle/>
          <a:p>
            <a:pPr algn="l">
              <a:lnSpc>
                <a:spcPts val="2399"/>
              </a:lnSpc>
            </a:pPr>
            <a:r>
              <a:rPr lang="en-US" sz="2436" b="1">
                <a:solidFill>
                  <a:srgbClr val="333F70"/>
                </a:solidFill>
                <a:latin typeface="Arimo Bold"/>
                <a:ea typeface="Arimo Bold"/>
                <a:cs typeface="Arimo Bold"/>
                <a:sym typeface="Arimo Bold"/>
              </a:rPr>
              <a:t>Remix IDE</a:t>
            </a:r>
          </a:p>
        </p:txBody>
      </p:sp>
      <p:sp>
        <p:nvSpPr>
          <p:cNvPr id="11" name="TextBox 11"/>
          <p:cNvSpPr txBox="1"/>
          <p:nvPr/>
        </p:nvSpPr>
        <p:spPr>
          <a:xfrm>
            <a:off x="1922412" y="6430267"/>
            <a:ext cx="4297561" cy="822423"/>
          </a:xfrm>
          <a:prstGeom prst="rect">
            <a:avLst/>
          </a:prstGeom>
        </p:spPr>
        <p:txBody>
          <a:bodyPr lIns="0" tIns="0" rIns="0" bIns="0" rtlCol="0" anchor="t">
            <a:spAutoFit/>
          </a:bodyPr>
          <a:lstStyle/>
          <a:p>
            <a:pPr algn="l">
              <a:lnSpc>
                <a:spcPts val="2500"/>
              </a:lnSpc>
            </a:pPr>
            <a:r>
              <a:rPr lang="en-US" sz="1937">
                <a:solidFill>
                  <a:srgbClr val="333F70"/>
                </a:solidFill>
                <a:latin typeface="Open Sans"/>
                <a:ea typeface="Open Sans"/>
                <a:cs typeface="Open Sans"/>
                <a:sym typeface="Open Sans"/>
              </a:rPr>
              <a:t>Web-based development environment for Solidity.</a:t>
            </a:r>
          </a:p>
        </p:txBody>
      </p:sp>
      <p:grpSp>
        <p:nvGrpSpPr>
          <p:cNvPr id="12" name="Group 12"/>
          <p:cNvGrpSpPr>
            <a:grpSpLocks noChangeAspect="1"/>
          </p:cNvGrpSpPr>
          <p:nvPr/>
        </p:nvGrpSpPr>
        <p:grpSpPr>
          <a:xfrm>
            <a:off x="6529982" y="5775126"/>
            <a:ext cx="620166" cy="620166"/>
            <a:chOff x="0" y="0"/>
            <a:chExt cx="826888" cy="826888"/>
          </a:xfrm>
        </p:grpSpPr>
        <p:sp>
          <p:nvSpPr>
            <p:cNvPr id="13" name="Freeform 13" descr="preencoded.png"/>
            <p:cNvSpPr/>
            <p:nvPr/>
          </p:nvSpPr>
          <p:spPr>
            <a:xfrm>
              <a:off x="0" y="0"/>
              <a:ext cx="826897" cy="826897"/>
            </a:xfrm>
            <a:custGeom>
              <a:avLst/>
              <a:gdLst/>
              <a:ahLst/>
              <a:cxnLst/>
              <a:rect l="l" t="t" r="r" b="b"/>
              <a:pathLst>
                <a:path w="826897" h="826897">
                  <a:moveTo>
                    <a:pt x="0" y="0"/>
                  </a:moveTo>
                  <a:lnTo>
                    <a:pt x="826897" y="0"/>
                  </a:lnTo>
                  <a:lnTo>
                    <a:pt x="826897" y="826897"/>
                  </a:lnTo>
                  <a:lnTo>
                    <a:pt x="0" y="826897"/>
                  </a:lnTo>
                  <a:lnTo>
                    <a:pt x="0" y="0"/>
                  </a:lnTo>
                  <a:close/>
                </a:path>
              </a:pathLst>
            </a:custGeom>
            <a:blipFill>
              <a:blip r:embed="rId4"/>
              <a:stretch>
                <a:fillRect r="1" b="1"/>
              </a:stretch>
            </a:blipFill>
          </p:spPr>
        </p:sp>
      </p:grpSp>
      <p:sp>
        <p:nvSpPr>
          <p:cNvPr id="14" name="TextBox 14"/>
          <p:cNvSpPr txBox="1"/>
          <p:nvPr/>
        </p:nvSpPr>
        <p:spPr>
          <a:xfrm>
            <a:off x="7460158" y="5969942"/>
            <a:ext cx="3101131" cy="340072"/>
          </a:xfrm>
          <a:prstGeom prst="rect">
            <a:avLst/>
          </a:prstGeom>
        </p:spPr>
        <p:txBody>
          <a:bodyPr lIns="0" tIns="0" rIns="0" bIns="0" rtlCol="0" anchor="t">
            <a:spAutoFit/>
          </a:bodyPr>
          <a:lstStyle/>
          <a:p>
            <a:pPr algn="l">
              <a:lnSpc>
                <a:spcPts val="2399"/>
              </a:lnSpc>
            </a:pPr>
            <a:r>
              <a:rPr lang="en-US" sz="2436" b="1">
                <a:solidFill>
                  <a:srgbClr val="333F70"/>
                </a:solidFill>
                <a:latin typeface="Arimo Bold"/>
                <a:ea typeface="Arimo Bold"/>
                <a:cs typeface="Arimo Bold"/>
                <a:sym typeface="Arimo Bold"/>
              </a:rPr>
              <a:t>Ganache</a:t>
            </a:r>
          </a:p>
        </p:txBody>
      </p:sp>
      <p:sp>
        <p:nvSpPr>
          <p:cNvPr id="15" name="TextBox 15"/>
          <p:cNvSpPr txBox="1"/>
          <p:nvPr/>
        </p:nvSpPr>
        <p:spPr>
          <a:xfrm>
            <a:off x="7460158" y="6430267"/>
            <a:ext cx="4297710" cy="822423"/>
          </a:xfrm>
          <a:prstGeom prst="rect">
            <a:avLst/>
          </a:prstGeom>
        </p:spPr>
        <p:txBody>
          <a:bodyPr lIns="0" tIns="0" rIns="0" bIns="0" rtlCol="0" anchor="t">
            <a:spAutoFit/>
          </a:bodyPr>
          <a:lstStyle/>
          <a:p>
            <a:pPr algn="l">
              <a:lnSpc>
                <a:spcPts val="2500"/>
              </a:lnSpc>
            </a:pPr>
            <a:r>
              <a:rPr lang="en-US" sz="1937">
                <a:solidFill>
                  <a:srgbClr val="333F70"/>
                </a:solidFill>
                <a:latin typeface="Open Sans"/>
                <a:ea typeface="Open Sans"/>
                <a:cs typeface="Open Sans"/>
                <a:sym typeface="Open Sans"/>
              </a:rPr>
              <a:t>Personal Ethereum blockchain for local development.</a:t>
            </a:r>
          </a:p>
        </p:txBody>
      </p:sp>
      <p:grpSp>
        <p:nvGrpSpPr>
          <p:cNvPr id="16" name="Group 16"/>
          <p:cNvGrpSpPr>
            <a:grpSpLocks noChangeAspect="1"/>
          </p:cNvGrpSpPr>
          <p:nvPr/>
        </p:nvGrpSpPr>
        <p:grpSpPr>
          <a:xfrm>
            <a:off x="12067877" y="5775126"/>
            <a:ext cx="620166" cy="620166"/>
            <a:chOff x="0" y="0"/>
            <a:chExt cx="826888" cy="826888"/>
          </a:xfrm>
        </p:grpSpPr>
        <p:sp>
          <p:nvSpPr>
            <p:cNvPr id="17" name="Freeform 17" descr="preencoded.png"/>
            <p:cNvSpPr/>
            <p:nvPr/>
          </p:nvSpPr>
          <p:spPr>
            <a:xfrm>
              <a:off x="0" y="0"/>
              <a:ext cx="826897" cy="826897"/>
            </a:xfrm>
            <a:custGeom>
              <a:avLst/>
              <a:gdLst/>
              <a:ahLst/>
              <a:cxnLst/>
              <a:rect l="l" t="t" r="r" b="b"/>
              <a:pathLst>
                <a:path w="826897" h="826897">
                  <a:moveTo>
                    <a:pt x="0" y="0"/>
                  </a:moveTo>
                  <a:lnTo>
                    <a:pt x="826897" y="0"/>
                  </a:lnTo>
                  <a:lnTo>
                    <a:pt x="826897" y="826897"/>
                  </a:lnTo>
                  <a:lnTo>
                    <a:pt x="0" y="826897"/>
                  </a:lnTo>
                  <a:lnTo>
                    <a:pt x="0" y="0"/>
                  </a:lnTo>
                  <a:close/>
                </a:path>
              </a:pathLst>
            </a:custGeom>
            <a:blipFill>
              <a:blip r:embed="rId5"/>
              <a:stretch>
                <a:fillRect r="1" b="1"/>
              </a:stretch>
            </a:blipFill>
          </p:spPr>
        </p:sp>
      </p:grpSp>
      <p:sp>
        <p:nvSpPr>
          <p:cNvPr id="18" name="TextBox 18"/>
          <p:cNvSpPr txBox="1"/>
          <p:nvPr/>
        </p:nvSpPr>
        <p:spPr>
          <a:xfrm>
            <a:off x="12998053" y="5969942"/>
            <a:ext cx="3101131" cy="340072"/>
          </a:xfrm>
          <a:prstGeom prst="rect">
            <a:avLst/>
          </a:prstGeom>
        </p:spPr>
        <p:txBody>
          <a:bodyPr lIns="0" tIns="0" rIns="0" bIns="0" rtlCol="0" anchor="t">
            <a:spAutoFit/>
          </a:bodyPr>
          <a:lstStyle/>
          <a:p>
            <a:pPr algn="l">
              <a:lnSpc>
                <a:spcPts val="2399"/>
              </a:lnSpc>
            </a:pPr>
            <a:r>
              <a:rPr lang="en-US" sz="2436" b="1">
                <a:solidFill>
                  <a:srgbClr val="333F70"/>
                </a:solidFill>
                <a:latin typeface="Arimo Bold"/>
                <a:ea typeface="Arimo Bold"/>
                <a:cs typeface="Arimo Bold"/>
                <a:sym typeface="Arimo Bold"/>
              </a:rPr>
              <a:t>MetaMask</a:t>
            </a:r>
          </a:p>
        </p:txBody>
      </p:sp>
      <p:sp>
        <p:nvSpPr>
          <p:cNvPr id="19" name="TextBox 19"/>
          <p:cNvSpPr txBox="1"/>
          <p:nvPr/>
        </p:nvSpPr>
        <p:spPr>
          <a:xfrm>
            <a:off x="12998053" y="6430267"/>
            <a:ext cx="4297710" cy="822423"/>
          </a:xfrm>
          <a:prstGeom prst="rect">
            <a:avLst/>
          </a:prstGeom>
        </p:spPr>
        <p:txBody>
          <a:bodyPr lIns="0" tIns="0" rIns="0" bIns="0" rtlCol="0" anchor="t">
            <a:spAutoFit/>
          </a:bodyPr>
          <a:lstStyle/>
          <a:p>
            <a:pPr algn="l">
              <a:lnSpc>
                <a:spcPts val="2500"/>
              </a:lnSpc>
            </a:pPr>
            <a:r>
              <a:rPr lang="en-US" sz="1937">
                <a:solidFill>
                  <a:srgbClr val="333F70"/>
                </a:solidFill>
                <a:latin typeface="Open Sans"/>
                <a:ea typeface="Open Sans"/>
                <a:cs typeface="Open Sans"/>
                <a:sym typeface="Open Sans"/>
              </a:rPr>
              <a:t>Browser extension wallet to interact with dApps.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6F5EE"/>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6" name="TextBox 6"/>
          <p:cNvSpPr txBox="1"/>
          <p:nvPr/>
        </p:nvSpPr>
        <p:spPr>
          <a:xfrm>
            <a:off x="992237" y="1126033"/>
            <a:ext cx="11177290" cy="660400"/>
          </a:xfrm>
          <a:prstGeom prst="rect">
            <a:avLst/>
          </a:prstGeom>
        </p:spPr>
        <p:txBody>
          <a:bodyPr lIns="0" tIns="0" rIns="0" bIns="0" rtlCol="0" anchor="t">
            <a:spAutoFit/>
          </a:bodyPr>
          <a:lstStyle/>
          <a:p>
            <a:pPr algn="l">
              <a:lnSpc>
                <a:spcPts val="4849"/>
              </a:lnSpc>
            </a:pPr>
            <a:r>
              <a:rPr lang="en-US" sz="4875" b="1">
                <a:solidFill>
                  <a:srgbClr val="333F70"/>
                </a:solidFill>
                <a:latin typeface="Arimo Bold"/>
                <a:ea typeface="Arimo Bold"/>
                <a:cs typeface="Arimo Bold"/>
                <a:sym typeface="Arimo Bold"/>
              </a:rPr>
              <a:t>Development Tools Overview</a:t>
            </a:r>
          </a:p>
        </p:txBody>
      </p:sp>
      <p:sp>
        <p:nvSpPr>
          <p:cNvPr id="7" name="TextBox 7"/>
          <p:cNvSpPr txBox="1"/>
          <p:nvPr/>
        </p:nvSpPr>
        <p:spPr>
          <a:xfrm>
            <a:off x="992237" y="2292400"/>
            <a:ext cx="16303526" cy="320599"/>
          </a:xfrm>
          <a:prstGeom prst="rect">
            <a:avLst/>
          </a:prstGeom>
        </p:spPr>
        <p:txBody>
          <a:bodyPr lIns="0" tIns="0" rIns="0" bIns="0" rtlCol="0" anchor="t">
            <a:spAutoFit/>
          </a:bodyPr>
          <a:lstStyle/>
          <a:p>
            <a:pPr algn="l">
              <a:lnSpc>
                <a:spcPts val="2500"/>
              </a:lnSpc>
            </a:pPr>
            <a:r>
              <a:rPr lang="en-US" sz="1937">
                <a:solidFill>
                  <a:srgbClr val="333F70"/>
                </a:solidFill>
                <a:latin typeface="Open Sans"/>
                <a:ea typeface="Open Sans"/>
                <a:cs typeface="Open Sans"/>
                <a:sym typeface="Open Sans"/>
              </a:rPr>
              <a:t>To get started with Solidity, a few essential tools will streamline your development, testing, and interaction with the Ethereum blockchain.</a:t>
            </a:r>
          </a:p>
        </p:txBody>
      </p:sp>
      <p:grpSp>
        <p:nvGrpSpPr>
          <p:cNvPr id="8" name="Group 8"/>
          <p:cNvGrpSpPr/>
          <p:nvPr/>
        </p:nvGrpSpPr>
        <p:grpSpPr>
          <a:xfrm>
            <a:off x="992237" y="3369022"/>
            <a:ext cx="8027788" cy="2623988"/>
            <a:chOff x="0" y="0"/>
            <a:chExt cx="10703717" cy="3498651"/>
          </a:xfrm>
        </p:grpSpPr>
        <p:sp>
          <p:nvSpPr>
            <p:cNvPr id="9" name="Freeform 9"/>
            <p:cNvSpPr/>
            <p:nvPr/>
          </p:nvSpPr>
          <p:spPr>
            <a:xfrm>
              <a:off x="0" y="0"/>
              <a:ext cx="10703687" cy="3498596"/>
            </a:xfrm>
            <a:custGeom>
              <a:avLst/>
              <a:gdLst/>
              <a:ahLst/>
              <a:cxnLst/>
              <a:rect l="l" t="t" r="r" b="b"/>
              <a:pathLst>
                <a:path w="10703687" h="3498596">
                  <a:moveTo>
                    <a:pt x="0" y="182880"/>
                  </a:moveTo>
                  <a:cubicBezTo>
                    <a:pt x="0" y="81915"/>
                    <a:pt x="81915" y="0"/>
                    <a:pt x="182880" y="0"/>
                  </a:cubicBezTo>
                  <a:lnTo>
                    <a:pt x="10520807" y="0"/>
                  </a:lnTo>
                  <a:cubicBezTo>
                    <a:pt x="10621772" y="0"/>
                    <a:pt x="10703687" y="81915"/>
                    <a:pt x="10703687" y="182880"/>
                  </a:cubicBezTo>
                  <a:lnTo>
                    <a:pt x="10703687" y="3315716"/>
                  </a:lnTo>
                  <a:cubicBezTo>
                    <a:pt x="10703687" y="3416681"/>
                    <a:pt x="10621772" y="3498596"/>
                    <a:pt x="10520807" y="3498596"/>
                  </a:cubicBezTo>
                  <a:lnTo>
                    <a:pt x="182880" y="3498596"/>
                  </a:lnTo>
                  <a:cubicBezTo>
                    <a:pt x="81915" y="3498596"/>
                    <a:pt x="0" y="3416681"/>
                    <a:pt x="0" y="3315716"/>
                  </a:cubicBezTo>
                  <a:close/>
                </a:path>
              </a:pathLst>
            </a:custGeom>
            <a:solidFill>
              <a:srgbClr val="FFFFFF"/>
            </a:solidFill>
          </p:spPr>
        </p:sp>
      </p:grpSp>
      <p:grpSp>
        <p:nvGrpSpPr>
          <p:cNvPr id="10" name="Group 10"/>
          <p:cNvGrpSpPr/>
          <p:nvPr/>
        </p:nvGrpSpPr>
        <p:grpSpPr>
          <a:xfrm>
            <a:off x="992237" y="3340447"/>
            <a:ext cx="8027788" cy="114300"/>
            <a:chOff x="0" y="0"/>
            <a:chExt cx="10703717" cy="152400"/>
          </a:xfrm>
        </p:grpSpPr>
        <p:sp>
          <p:nvSpPr>
            <p:cNvPr id="11" name="Freeform 11"/>
            <p:cNvSpPr/>
            <p:nvPr/>
          </p:nvSpPr>
          <p:spPr>
            <a:xfrm>
              <a:off x="0" y="0"/>
              <a:ext cx="10703687" cy="152400"/>
            </a:xfrm>
            <a:custGeom>
              <a:avLst/>
              <a:gdLst/>
              <a:ahLst/>
              <a:cxnLst/>
              <a:rect l="l" t="t" r="r" b="b"/>
              <a:pathLst>
                <a:path w="10703687" h="152400">
                  <a:moveTo>
                    <a:pt x="0" y="76200"/>
                  </a:moveTo>
                  <a:cubicBezTo>
                    <a:pt x="0" y="34163"/>
                    <a:pt x="34163" y="0"/>
                    <a:pt x="76200" y="0"/>
                  </a:cubicBezTo>
                  <a:lnTo>
                    <a:pt x="10627487" y="0"/>
                  </a:lnTo>
                  <a:cubicBezTo>
                    <a:pt x="10669524" y="0"/>
                    <a:pt x="10703687" y="34163"/>
                    <a:pt x="10703687" y="76200"/>
                  </a:cubicBezTo>
                  <a:cubicBezTo>
                    <a:pt x="10703687" y="118237"/>
                    <a:pt x="10669524" y="152400"/>
                    <a:pt x="10627487" y="152400"/>
                  </a:cubicBezTo>
                  <a:lnTo>
                    <a:pt x="76200" y="152400"/>
                  </a:lnTo>
                  <a:cubicBezTo>
                    <a:pt x="34163" y="152400"/>
                    <a:pt x="0" y="118237"/>
                    <a:pt x="0" y="76200"/>
                  </a:cubicBezTo>
                  <a:close/>
                </a:path>
              </a:pathLst>
            </a:custGeom>
            <a:solidFill>
              <a:srgbClr val="26A688"/>
            </a:solidFill>
          </p:spPr>
        </p:sp>
      </p:grpSp>
      <p:grpSp>
        <p:nvGrpSpPr>
          <p:cNvPr id="12" name="Group 12"/>
          <p:cNvGrpSpPr/>
          <p:nvPr/>
        </p:nvGrpSpPr>
        <p:grpSpPr>
          <a:xfrm>
            <a:off x="4634061" y="2996952"/>
            <a:ext cx="744141" cy="744141"/>
            <a:chOff x="0" y="0"/>
            <a:chExt cx="992188" cy="992188"/>
          </a:xfrm>
        </p:grpSpPr>
        <p:sp>
          <p:nvSpPr>
            <p:cNvPr id="13" name="Freeform 13"/>
            <p:cNvSpPr/>
            <p:nvPr/>
          </p:nvSpPr>
          <p:spPr>
            <a:xfrm>
              <a:off x="0" y="0"/>
              <a:ext cx="992251" cy="992251"/>
            </a:xfrm>
            <a:custGeom>
              <a:avLst/>
              <a:gdLst/>
              <a:ahLst/>
              <a:cxnLst/>
              <a:rect l="l" t="t" r="r" b="b"/>
              <a:pathLst>
                <a:path w="992251" h="992251">
                  <a:moveTo>
                    <a:pt x="0" y="496062"/>
                  </a:moveTo>
                  <a:cubicBezTo>
                    <a:pt x="0" y="222123"/>
                    <a:pt x="222123" y="0"/>
                    <a:pt x="496062" y="0"/>
                  </a:cubicBezTo>
                  <a:cubicBezTo>
                    <a:pt x="770001" y="0"/>
                    <a:pt x="992251" y="222123"/>
                    <a:pt x="992251" y="496062"/>
                  </a:cubicBezTo>
                  <a:cubicBezTo>
                    <a:pt x="992251" y="770001"/>
                    <a:pt x="770128" y="992251"/>
                    <a:pt x="496062" y="992251"/>
                  </a:cubicBezTo>
                  <a:cubicBezTo>
                    <a:pt x="221996" y="992251"/>
                    <a:pt x="0" y="770128"/>
                    <a:pt x="0" y="496062"/>
                  </a:cubicBezTo>
                  <a:close/>
                </a:path>
              </a:pathLst>
            </a:custGeom>
            <a:solidFill>
              <a:srgbClr val="26A688"/>
            </a:solidFill>
          </p:spPr>
        </p:sp>
      </p:grpSp>
      <p:grpSp>
        <p:nvGrpSpPr>
          <p:cNvPr id="14" name="Group 14"/>
          <p:cNvGrpSpPr>
            <a:grpSpLocks noChangeAspect="1"/>
          </p:cNvGrpSpPr>
          <p:nvPr/>
        </p:nvGrpSpPr>
        <p:grpSpPr>
          <a:xfrm>
            <a:off x="4857303" y="3182987"/>
            <a:ext cx="297656" cy="372070"/>
            <a:chOff x="0" y="0"/>
            <a:chExt cx="396875" cy="496093"/>
          </a:xfrm>
        </p:grpSpPr>
        <p:sp>
          <p:nvSpPr>
            <p:cNvPr id="15" name="Freeform 15" descr="preencoded.png"/>
            <p:cNvSpPr/>
            <p:nvPr/>
          </p:nvSpPr>
          <p:spPr>
            <a:xfrm>
              <a:off x="0" y="0"/>
              <a:ext cx="396875" cy="496062"/>
            </a:xfrm>
            <a:custGeom>
              <a:avLst/>
              <a:gdLst/>
              <a:ahLst/>
              <a:cxnLst/>
              <a:rect l="l" t="t" r="r" b="b"/>
              <a:pathLst>
                <a:path w="396875" h="496062">
                  <a:moveTo>
                    <a:pt x="0" y="0"/>
                  </a:moveTo>
                  <a:lnTo>
                    <a:pt x="396875" y="0"/>
                  </a:lnTo>
                  <a:lnTo>
                    <a:pt x="396875" y="496062"/>
                  </a:lnTo>
                  <a:lnTo>
                    <a:pt x="0" y="496062"/>
                  </a:lnTo>
                  <a:lnTo>
                    <a:pt x="0" y="0"/>
                  </a:lnTo>
                  <a:close/>
                </a:path>
              </a:pathLst>
            </a:custGeom>
            <a:blipFill>
              <a:blip r:embed="rId3"/>
              <a:stretch>
                <a:fillRect t="-322" b="-328"/>
              </a:stretch>
            </a:blipFill>
          </p:spPr>
        </p:sp>
      </p:grpSp>
      <p:sp>
        <p:nvSpPr>
          <p:cNvPr id="16" name="TextBox 16"/>
          <p:cNvSpPr txBox="1"/>
          <p:nvPr/>
        </p:nvSpPr>
        <p:spPr>
          <a:xfrm>
            <a:off x="1268760" y="4036813"/>
            <a:ext cx="3101131" cy="340072"/>
          </a:xfrm>
          <a:prstGeom prst="rect">
            <a:avLst/>
          </a:prstGeom>
        </p:spPr>
        <p:txBody>
          <a:bodyPr lIns="0" tIns="0" rIns="0" bIns="0" rtlCol="0" anchor="t">
            <a:spAutoFit/>
          </a:bodyPr>
          <a:lstStyle/>
          <a:p>
            <a:pPr algn="l">
              <a:lnSpc>
                <a:spcPts val="2399"/>
              </a:lnSpc>
            </a:pPr>
            <a:r>
              <a:rPr lang="en-US" sz="2436" b="1">
                <a:solidFill>
                  <a:srgbClr val="333F70"/>
                </a:solidFill>
                <a:latin typeface="Arimo Bold"/>
                <a:ea typeface="Arimo Bold"/>
                <a:cs typeface="Arimo Bold"/>
                <a:sym typeface="Arimo Bold"/>
              </a:rPr>
              <a:t>Remix IDE</a:t>
            </a:r>
          </a:p>
        </p:txBody>
      </p:sp>
      <p:sp>
        <p:nvSpPr>
          <p:cNvPr id="17" name="TextBox 17"/>
          <p:cNvSpPr txBox="1"/>
          <p:nvPr/>
        </p:nvSpPr>
        <p:spPr>
          <a:xfrm>
            <a:off x="1268760" y="4497140"/>
            <a:ext cx="7474743" cy="1263574"/>
          </a:xfrm>
          <a:prstGeom prst="rect">
            <a:avLst/>
          </a:prstGeom>
        </p:spPr>
        <p:txBody>
          <a:bodyPr lIns="0" tIns="0" rIns="0" bIns="0" rtlCol="0" anchor="t">
            <a:spAutoFit/>
          </a:bodyPr>
          <a:lstStyle/>
          <a:p>
            <a:pPr algn="l">
              <a:lnSpc>
                <a:spcPts val="2500"/>
              </a:lnSpc>
            </a:pPr>
            <a:r>
              <a:rPr lang="en-US" sz="1937">
                <a:solidFill>
                  <a:srgbClr val="333F70"/>
                </a:solidFill>
                <a:latin typeface="Open Sans"/>
                <a:ea typeface="Open Sans"/>
                <a:cs typeface="Open Sans"/>
                <a:sym typeface="Open Sans"/>
              </a:rPr>
              <a:t>A powerful web-based code editor for writing and deploying smart contracts. Think of it as your blockchain coding studio. We'll write Solidity code here and test it instantly in the browser – no installation required.</a:t>
            </a:r>
          </a:p>
        </p:txBody>
      </p:sp>
      <p:grpSp>
        <p:nvGrpSpPr>
          <p:cNvPr id="18" name="Group 18"/>
          <p:cNvGrpSpPr/>
          <p:nvPr/>
        </p:nvGrpSpPr>
        <p:grpSpPr>
          <a:xfrm>
            <a:off x="9267973" y="3369022"/>
            <a:ext cx="8027788" cy="2623988"/>
            <a:chOff x="0" y="0"/>
            <a:chExt cx="10703717" cy="3498651"/>
          </a:xfrm>
        </p:grpSpPr>
        <p:sp>
          <p:nvSpPr>
            <p:cNvPr id="19" name="Freeform 19"/>
            <p:cNvSpPr/>
            <p:nvPr/>
          </p:nvSpPr>
          <p:spPr>
            <a:xfrm>
              <a:off x="0" y="0"/>
              <a:ext cx="10703687" cy="3498596"/>
            </a:xfrm>
            <a:custGeom>
              <a:avLst/>
              <a:gdLst/>
              <a:ahLst/>
              <a:cxnLst/>
              <a:rect l="l" t="t" r="r" b="b"/>
              <a:pathLst>
                <a:path w="10703687" h="3498596">
                  <a:moveTo>
                    <a:pt x="0" y="182880"/>
                  </a:moveTo>
                  <a:cubicBezTo>
                    <a:pt x="0" y="81915"/>
                    <a:pt x="81915" y="0"/>
                    <a:pt x="182880" y="0"/>
                  </a:cubicBezTo>
                  <a:lnTo>
                    <a:pt x="10520807" y="0"/>
                  </a:lnTo>
                  <a:cubicBezTo>
                    <a:pt x="10621772" y="0"/>
                    <a:pt x="10703687" y="81915"/>
                    <a:pt x="10703687" y="182880"/>
                  </a:cubicBezTo>
                  <a:lnTo>
                    <a:pt x="10703687" y="3315716"/>
                  </a:lnTo>
                  <a:cubicBezTo>
                    <a:pt x="10703687" y="3416681"/>
                    <a:pt x="10621772" y="3498596"/>
                    <a:pt x="10520807" y="3498596"/>
                  </a:cubicBezTo>
                  <a:lnTo>
                    <a:pt x="182880" y="3498596"/>
                  </a:lnTo>
                  <a:cubicBezTo>
                    <a:pt x="81915" y="3498596"/>
                    <a:pt x="0" y="3416681"/>
                    <a:pt x="0" y="3315716"/>
                  </a:cubicBezTo>
                  <a:close/>
                </a:path>
              </a:pathLst>
            </a:custGeom>
            <a:solidFill>
              <a:srgbClr val="FFFFFF"/>
            </a:solidFill>
          </p:spPr>
        </p:sp>
      </p:grpSp>
      <p:grpSp>
        <p:nvGrpSpPr>
          <p:cNvPr id="20" name="Group 20"/>
          <p:cNvGrpSpPr/>
          <p:nvPr/>
        </p:nvGrpSpPr>
        <p:grpSpPr>
          <a:xfrm>
            <a:off x="9267973" y="3340447"/>
            <a:ext cx="8027788" cy="114300"/>
            <a:chOff x="0" y="0"/>
            <a:chExt cx="10703717" cy="152400"/>
          </a:xfrm>
        </p:grpSpPr>
        <p:sp>
          <p:nvSpPr>
            <p:cNvPr id="21" name="Freeform 21"/>
            <p:cNvSpPr/>
            <p:nvPr/>
          </p:nvSpPr>
          <p:spPr>
            <a:xfrm>
              <a:off x="0" y="0"/>
              <a:ext cx="10703687" cy="152400"/>
            </a:xfrm>
            <a:custGeom>
              <a:avLst/>
              <a:gdLst/>
              <a:ahLst/>
              <a:cxnLst/>
              <a:rect l="l" t="t" r="r" b="b"/>
              <a:pathLst>
                <a:path w="10703687" h="152400">
                  <a:moveTo>
                    <a:pt x="0" y="76200"/>
                  </a:moveTo>
                  <a:cubicBezTo>
                    <a:pt x="0" y="34163"/>
                    <a:pt x="34163" y="0"/>
                    <a:pt x="76200" y="0"/>
                  </a:cubicBezTo>
                  <a:lnTo>
                    <a:pt x="10627487" y="0"/>
                  </a:lnTo>
                  <a:cubicBezTo>
                    <a:pt x="10669524" y="0"/>
                    <a:pt x="10703687" y="34163"/>
                    <a:pt x="10703687" y="76200"/>
                  </a:cubicBezTo>
                  <a:cubicBezTo>
                    <a:pt x="10703687" y="118237"/>
                    <a:pt x="10669524" y="152400"/>
                    <a:pt x="10627487" y="152400"/>
                  </a:cubicBezTo>
                  <a:lnTo>
                    <a:pt x="76200" y="152400"/>
                  </a:lnTo>
                  <a:cubicBezTo>
                    <a:pt x="34163" y="152400"/>
                    <a:pt x="0" y="118237"/>
                    <a:pt x="0" y="76200"/>
                  </a:cubicBezTo>
                  <a:close/>
                </a:path>
              </a:pathLst>
            </a:custGeom>
            <a:solidFill>
              <a:srgbClr val="26A688"/>
            </a:solidFill>
          </p:spPr>
        </p:sp>
      </p:grpSp>
      <p:grpSp>
        <p:nvGrpSpPr>
          <p:cNvPr id="22" name="Group 22"/>
          <p:cNvGrpSpPr/>
          <p:nvPr/>
        </p:nvGrpSpPr>
        <p:grpSpPr>
          <a:xfrm>
            <a:off x="12909797" y="2996952"/>
            <a:ext cx="744141" cy="744141"/>
            <a:chOff x="0" y="0"/>
            <a:chExt cx="992188" cy="992188"/>
          </a:xfrm>
        </p:grpSpPr>
        <p:sp>
          <p:nvSpPr>
            <p:cNvPr id="23" name="Freeform 23"/>
            <p:cNvSpPr/>
            <p:nvPr/>
          </p:nvSpPr>
          <p:spPr>
            <a:xfrm>
              <a:off x="0" y="0"/>
              <a:ext cx="992251" cy="992251"/>
            </a:xfrm>
            <a:custGeom>
              <a:avLst/>
              <a:gdLst/>
              <a:ahLst/>
              <a:cxnLst/>
              <a:rect l="l" t="t" r="r" b="b"/>
              <a:pathLst>
                <a:path w="992251" h="992251">
                  <a:moveTo>
                    <a:pt x="0" y="496062"/>
                  </a:moveTo>
                  <a:cubicBezTo>
                    <a:pt x="0" y="222123"/>
                    <a:pt x="222123" y="0"/>
                    <a:pt x="496062" y="0"/>
                  </a:cubicBezTo>
                  <a:cubicBezTo>
                    <a:pt x="770001" y="0"/>
                    <a:pt x="992251" y="222123"/>
                    <a:pt x="992251" y="496062"/>
                  </a:cubicBezTo>
                  <a:cubicBezTo>
                    <a:pt x="992251" y="770001"/>
                    <a:pt x="770128" y="992251"/>
                    <a:pt x="496062" y="992251"/>
                  </a:cubicBezTo>
                  <a:cubicBezTo>
                    <a:pt x="221996" y="992251"/>
                    <a:pt x="0" y="770128"/>
                    <a:pt x="0" y="496062"/>
                  </a:cubicBezTo>
                  <a:close/>
                </a:path>
              </a:pathLst>
            </a:custGeom>
            <a:solidFill>
              <a:srgbClr val="26A688"/>
            </a:solidFill>
          </p:spPr>
        </p:sp>
      </p:grpSp>
      <p:grpSp>
        <p:nvGrpSpPr>
          <p:cNvPr id="24" name="Group 24"/>
          <p:cNvGrpSpPr>
            <a:grpSpLocks noChangeAspect="1"/>
          </p:cNvGrpSpPr>
          <p:nvPr/>
        </p:nvGrpSpPr>
        <p:grpSpPr>
          <a:xfrm>
            <a:off x="13133040" y="3182987"/>
            <a:ext cx="297656" cy="372070"/>
            <a:chOff x="0" y="0"/>
            <a:chExt cx="396875" cy="496093"/>
          </a:xfrm>
        </p:grpSpPr>
        <p:sp>
          <p:nvSpPr>
            <p:cNvPr id="25" name="Freeform 25" descr="preencoded.png"/>
            <p:cNvSpPr/>
            <p:nvPr/>
          </p:nvSpPr>
          <p:spPr>
            <a:xfrm>
              <a:off x="0" y="0"/>
              <a:ext cx="396875" cy="496062"/>
            </a:xfrm>
            <a:custGeom>
              <a:avLst/>
              <a:gdLst/>
              <a:ahLst/>
              <a:cxnLst/>
              <a:rect l="l" t="t" r="r" b="b"/>
              <a:pathLst>
                <a:path w="396875" h="496062">
                  <a:moveTo>
                    <a:pt x="0" y="0"/>
                  </a:moveTo>
                  <a:lnTo>
                    <a:pt x="396875" y="0"/>
                  </a:lnTo>
                  <a:lnTo>
                    <a:pt x="396875" y="496062"/>
                  </a:lnTo>
                  <a:lnTo>
                    <a:pt x="0" y="496062"/>
                  </a:lnTo>
                  <a:lnTo>
                    <a:pt x="0" y="0"/>
                  </a:lnTo>
                  <a:close/>
                </a:path>
              </a:pathLst>
            </a:custGeom>
            <a:blipFill>
              <a:blip r:embed="rId4"/>
              <a:stretch>
                <a:fillRect t="-322" b="-328"/>
              </a:stretch>
            </a:blipFill>
          </p:spPr>
        </p:sp>
      </p:grpSp>
      <p:sp>
        <p:nvSpPr>
          <p:cNvPr id="26" name="TextBox 26"/>
          <p:cNvSpPr txBox="1"/>
          <p:nvPr/>
        </p:nvSpPr>
        <p:spPr>
          <a:xfrm>
            <a:off x="9544496" y="4036813"/>
            <a:ext cx="3101131" cy="340072"/>
          </a:xfrm>
          <a:prstGeom prst="rect">
            <a:avLst/>
          </a:prstGeom>
        </p:spPr>
        <p:txBody>
          <a:bodyPr lIns="0" tIns="0" rIns="0" bIns="0" rtlCol="0" anchor="t">
            <a:spAutoFit/>
          </a:bodyPr>
          <a:lstStyle/>
          <a:p>
            <a:pPr algn="l">
              <a:lnSpc>
                <a:spcPts val="2399"/>
              </a:lnSpc>
            </a:pPr>
            <a:r>
              <a:rPr lang="en-US" sz="2436" b="1">
                <a:solidFill>
                  <a:srgbClr val="333F70"/>
                </a:solidFill>
                <a:latin typeface="Arimo Bold"/>
                <a:ea typeface="Arimo Bold"/>
                <a:cs typeface="Arimo Bold"/>
                <a:sym typeface="Arimo Bold"/>
              </a:rPr>
              <a:t>Ganache</a:t>
            </a:r>
          </a:p>
        </p:txBody>
      </p:sp>
      <p:sp>
        <p:nvSpPr>
          <p:cNvPr id="27" name="TextBox 27"/>
          <p:cNvSpPr txBox="1"/>
          <p:nvPr/>
        </p:nvSpPr>
        <p:spPr>
          <a:xfrm>
            <a:off x="9544496" y="4497140"/>
            <a:ext cx="7474743" cy="1263574"/>
          </a:xfrm>
          <a:prstGeom prst="rect">
            <a:avLst/>
          </a:prstGeom>
        </p:spPr>
        <p:txBody>
          <a:bodyPr lIns="0" tIns="0" rIns="0" bIns="0" rtlCol="0" anchor="t">
            <a:spAutoFit/>
          </a:bodyPr>
          <a:lstStyle/>
          <a:p>
            <a:pPr algn="l">
              <a:lnSpc>
                <a:spcPts val="2500"/>
              </a:lnSpc>
            </a:pPr>
            <a:r>
              <a:rPr lang="en-US" sz="1937">
                <a:solidFill>
                  <a:srgbClr val="333F70"/>
                </a:solidFill>
                <a:latin typeface="Open Sans"/>
                <a:ea typeface="Open Sans"/>
                <a:cs typeface="Open Sans"/>
                <a:sym typeface="Open Sans"/>
              </a:rPr>
              <a:t>Your personal Ethereum blockchain running on your computer. It gives you 10 test accounts, each loaded with 100 ETH of fake currency. Perfect for experimenting without spending real money or waiting for slow network confirmations.</a:t>
            </a:r>
          </a:p>
        </p:txBody>
      </p:sp>
      <p:grpSp>
        <p:nvGrpSpPr>
          <p:cNvPr id="28" name="Group 28"/>
          <p:cNvGrpSpPr/>
          <p:nvPr/>
        </p:nvGrpSpPr>
        <p:grpSpPr>
          <a:xfrm>
            <a:off x="992237" y="6613028"/>
            <a:ext cx="8027788" cy="2623988"/>
            <a:chOff x="0" y="0"/>
            <a:chExt cx="10703717" cy="3498651"/>
          </a:xfrm>
        </p:grpSpPr>
        <p:sp>
          <p:nvSpPr>
            <p:cNvPr id="29" name="Freeform 29"/>
            <p:cNvSpPr/>
            <p:nvPr/>
          </p:nvSpPr>
          <p:spPr>
            <a:xfrm>
              <a:off x="0" y="0"/>
              <a:ext cx="10703687" cy="3498596"/>
            </a:xfrm>
            <a:custGeom>
              <a:avLst/>
              <a:gdLst/>
              <a:ahLst/>
              <a:cxnLst/>
              <a:rect l="l" t="t" r="r" b="b"/>
              <a:pathLst>
                <a:path w="10703687" h="3498596">
                  <a:moveTo>
                    <a:pt x="0" y="182880"/>
                  </a:moveTo>
                  <a:cubicBezTo>
                    <a:pt x="0" y="81915"/>
                    <a:pt x="81915" y="0"/>
                    <a:pt x="182880" y="0"/>
                  </a:cubicBezTo>
                  <a:lnTo>
                    <a:pt x="10520807" y="0"/>
                  </a:lnTo>
                  <a:cubicBezTo>
                    <a:pt x="10621772" y="0"/>
                    <a:pt x="10703687" y="81915"/>
                    <a:pt x="10703687" y="182880"/>
                  </a:cubicBezTo>
                  <a:lnTo>
                    <a:pt x="10703687" y="3315716"/>
                  </a:lnTo>
                  <a:cubicBezTo>
                    <a:pt x="10703687" y="3416681"/>
                    <a:pt x="10621772" y="3498596"/>
                    <a:pt x="10520807" y="3498596"/>
                  </a:cubicBezTo>
                  <a:lnTo>
                    <a:pt x="182880" y="3498596"/>
                  </a:lnTo>
                  <a:cubicBezTo>
                    <a:pt x="81915" y="3498596"/>
                    <a:pt x="0" y="3416681"/>
                    <a:pt x="0" y="3315716"/>
                  </a:cubicBezTo>
                  <a:close/>
                </a:path>
              </a:pathLst>
            </a:custGeom>
            <a:solidFill>
              <a:srgbClr val="FFFFFF"/>
            </a:solidFill>
          </p:spPr>
        </p:sp>
      </p:grpSp>
      <p:grpSp>
        <p:nvGrpSpPr>
          <p:cNvPr id="30" name="Group 30"/>
          <p:cNvGrpSpPr/>
          <p:nvPr/>
        </p:nvGrpSpPr>
        <p:grpSpPr>
          <a:xfrm>
            <a:off x="5105252" y="6799063"/>
            <a:ext cx="8027788" cy="114300"/>
            <a:chOff x="0" y="0"/>
            <a:chExt cx="10703717" cy="152400"/>
          </a:xfrm>
        </p:grpSpPr>
        <p:sp>
          <p:nvSpPr>
            <p:cNvPr id="31" name="Freeform 31"/>
            <p:cNvSpPr/>
            <p:nvPr/>
          </p:nvSpPr>
          <p:spPr>
            <a:xfrm>
              <a:off x="0" y="0"/>
              <a:ext cx="10703687" cy="152400"/>
            </a:xfrm>
            <a:custGeom>
              <a:avLst/>
              <a:gdLst/>
              <a:ahLst/>
              <a:cxnLst/>
              <a:rect l="l" t="t" r="r" b="b"/>
              <a:pathLst>
                <a:path w="10703687" h="152400">
                  <a:moveTo>
                    <a:pt x="0" y="76200"/>
                  </a:moveTo>
                  <a:cubicBezTo>
                    <a:pt x="0" y="34163"/>
                    <a:pt x="34163" y="0"/>
                    <a:pt x="76200" y="0"/>
                  </a:cubicBezTo>
                  <a:lnTo>
                    <a:pt x="10627487" y="0"/>
                  </a:lnTo>
                  <a:cubicBezTo>
                    <a:pt x="10669524" y="0"/>
                    <a:pt x="10703687" y="34163"/>
                    <a:pt x="10703687" y="76200"/>
                  </a:cubicBezTo>
                  <a:cubicBezTo>
                    <a:pt x="10703687" y="118237"/>
                    <a:pt x="10669524" y="152400"/>
                    <a:pt x="10627487" y="152400"/>
                  </a:cubicBezTo>
                  <a:lnTo>
                    <a:pt x="76200" y="152400"/>
                  </a:lnTo>
                  <a:cubicBezTo>
                    <a:pt x="34163" y="152400"/>
                    <a:pt x="0" y="118237"/>
                    <a:pt x="0" y="76200"/>
                  </a:cubicBezTo>
                  <a:close/>
                </a:path>
              </a:pathLst>
            </a:custGeom>
            <a:solidFill>
              <a:srgbClr val="26A688"/>
            </a:solidFill>
          </p:spPr>
        </p:sp>
      </p:grpSp>
      <p:grpSp>
        <p:nvGrpSpPr>
          <p:cNvPr id="32" name="Group 32"/>
          <p:cNvGrpSpPr/>
          <p:nvPr/>
        </p:nvGrpSpPr>
        <p:grpSpPr>
          <a:xfrm>
            <a:off x="8647954" y="6426992"/>
            <a:ext cx="744141" cy="744141"/>
            <a:chOff x="0" y="0"/>
            <a:chExt cx="992188" cy="992188"/>
          </a:xfrm>
        </p:grpSpPr>
        <p:sp>
          <p:nvSpPr>
            <p:cNvPr id="33" name="Freeform 33"/>
            <p:cNvSpPr/>
            <p:nvPr/>
          </p:nvSpPr>
          <p:spPr>
            <a:xfrm>
              <a:off x="0" y="0"/>
              <a:ext cx="992251" cy="992251"/>
            </a:xfrm>
            <a:custGeom>
              <a:avLst/>
              <a:gdLst/>
              <a:ahLst/>
              <a:cxnLst/>
              <a:rect l="l" t="t" r="r" b="b"/>
              <a:pathLst>
                <a:path w="992251" h="992251">
                  <a:moveTo>
                    <a:pt x="0" y="496062"/>
                  </a:moveTo>
                  <a:cubicBezTo>
                    <a:pt x="0" y="222123"/>
                    <a:pt x="222123" y="0"/>
                    <a:pt x="496062" y="0"/>
                  </a:cubicBezTo>
                  <a:cubicBezTo>
                    <a:pt x="770001" y="0"/>
                    <a:pt x="992251" y="222123"/>
                    <a:pt x="992251" y="496062"/>
                  </a:cubicBezTo>
                  <a:cubicBezTo>
                    <a:pt x="992251" y="770001"/>
                    <a:pt x="770128" y="992251"/>
                    <a:pt x="496062" y="992251"/>
                  </a:cubicBezTo>
                  <a:cubicBezTo>
                    <a:pt x="221996" y="992251"/>
                    <a:pt x="0" y="770128"/>
                    <a:pt x="0" y="496062"/>
                  </a:cubicBezTo>
                  <a:close/>
                </a:path>
              </a:pathLst>
            </a:custGeom>
            <a:solidFill>
              <a:srgbClr val="26A688"/>
            </a:solidFill>
          </p:spPr>
        </p:sp>
      </p:grpSp>
      <p:grpSp>
        <p:nvGrpSpPr>
          <p:cNvPr id="34" name="Group 34"/>
          <p:cNvGrpSpPr>
            <a:grpSpLocks noChangeAspect="1"/>
          </p:cNvGrpSpPr>
          <p:nvPr/>
        </p:nvGrpSpPr>
        <p:grpSpPr>
          <a:xfrm>
            <a:off x="8871197" y="6613028"/>
            <a:ext cx="297656" cy="372070"/>
            <a:chOff x="0" y="0"/>
            <a:chExt cx="396875" cy="496093"/>
          </a:xfrm>
        </p:grpSpPr>
        <p:sp>
          <p:nvSpPr>
            <p:cNvPr id="35" name="Freeform 35" descr="preencoded.png"/>
            <p:cNvSpPr/>
            <p:nvPr/>
          </p:nvSpPr>
          <p:spPr>
            <a:xfrm>
              <a:off x="0" y="0"/>
              <a:ext cx="396875" cy="496062"/>
            </a:xfrm>
            <a:custGeom>
              <a:avLst/>
              <a:gdLst/>
              <a:ahLst/>
              <a:cxnLst/>
              <a:rect l="l" t="t" r="r" b="b"/>
              <a:pathLst>
                <a:path w="396875" h="496062">
                  <a:moveTo>
                    <a:pt x="0" y="0"/>
                  </a:moveTo>
                  <a:lnTo>
                    <a:pt x="396875" y="0"/>
                  </a:lnTo>
                  <a:lnTo>
                    <a:pt x="396875" y="496062"/>
                  </a:lnTo>
                  <a:lnTo>
                    <a:pt x="0" y="496062"/>
                  </a:lnTo>
                  <a:lnTo>
                    <a:pt x="0" y="0"/>
                  </a:lnTo>
                  <a:close/>
                </a:path>
              </a:pathLst>
            </a:custGeom>
            <a:blipFill>
              <a:blip r:embed="rId4"/>
              <a:stretch>
                <a:fillRect t="-322" b="-328"/>
              </a:stretch>
            </a:blipFill>
          </p:spPr>
        </p:sp>
      </p:grpSp>
      <p:sp>
        <p:nvSpPr>
          <p:cNvPr id="36" name="TextBox 36"/>
          <p:cNvSpPr txBox="1"/>
          <p:nvPr/>
        </p:nvSpPr>
        <p:spPr>
          <a:xfrm>
            <a:off x="5378202" y="7341988"/>
            <a:ext cx="3101131" cy="340072"/>
          </a:xfrm>
          <a:prstGeom prst="rect">
            <a:avLst/>
          </a:prstGeom>
        </p:spPr>
        <p:txBody>
          <a:bodyPr lIns="0" tIns="0" rIns="0" bIns="0" rtlCol="0" anchor="t">
            <a:spAutoFit/>
          </a:bodyPr>
          <a:lstStyle/>
          <a:p>
            <a:pPr algn="l">
              <a:lnSpc>
                <a:spcPts val="2399"/>
              </a:lnSpc>
            </a:pPr>
            <a:r>
              <a:rPr lang="en-US" sz="2436" b="1">
                <a:solidFill>
                  <a:srgbClr val="333F70"/>
                </a:solidFill>
                <a:latin typeface="Arimo Bold"/>
                <a:ea typeface="Arimo Bold"/>
                <a:cs typeface="Arimo Bold"/>
                <a:sym typeface="Arimo Bold"/>
              </a:rPr>
              <a:t>MetaMask</a:t>
            </a:r>
          </a:p>
        </p:txBody>
      </p:sp>
      <p:sp>
        <p:nvSpPr>
          <p:cNvPr id="37" name="TextBox 37"/>
          <p:cNvSpPr txBox="1"/>
          <p:nvPr/>
        </p:nvSpPr>
        <p:spPr>
          <a:xfrm>
            <a:off x="5378202" y="7809308"/>
            <a:ext cx="7903665" cy="1577899"/>
          </a:xfrm>
          <a:prstGeom prst="rect">
            <a:avLst/>
          </a:prstGeom>
        </p:spPr>
        <p:txBody>
          <a:bodyPr lIns="0" tIns="0" rIns="0" bIns="0" rtlCol="0" anchor="t">
            <a:spAutoFit/>
          </a:bodyPr>
          <a:lstStyle/>
          <a:p>
            <a:pPr algn="l">
              <a:lnSpc>
                <a:spcPts val="2500"/>
              </a:lnSpc>
            </a:pPr>
            <a:r>
              <a:rPr lang="en-US" sz="1937">
                <a:solidFill>
                  <a:srgbClr val="333F70"/>
                </a:solidFill>
                <a:latin typeface="Open Sans"/>
                <a:ea typeface="Open Sans"/>
                <a:cs typeface="Open Sans"/>
                <a:sym typeface="Open Sans"/>
              </a:rPr>
              <a:t>A browser extension wallet that connects your web browser to blockchain networks. We'll configure it to connect to your local Ganache blockchain, allowing you to sign transactions and interact with deployed smart contracts just like on the real Ethereum network.</a:t>
            </a:r>
          </a:p>
        </p:txBody>
      </p:sp>
      <p:grpSp>
        <p:nvGrpSpPr>
          <p:cNvPr id="38" name="Group 38"/>
          <p:cNvGrpSpPr>
            <a:grpSpLocks noChangeAspect="1"/>
          </p:cNvGrpSpPr>
          <p:nvPr/>
        </p:nvGrpSpPr>
        <p:grpSpPr>
          <a:xfrm>
            <a:off x="13133040" y="6426993"/>
            <a:ext cx="297656" cy="372070"/>
            <a:chOff x="0" y="0"/>
            <a:chExt cx="396875" cy="496093"/>
          </a:xfrm>
        </p:grpSpPr>
        <p:sp>
          <p:nvSpPr>
            <p:cNvPr id="39" name="Freeform 39" descr="preencoded.png"/>
            <p:cNvSpPr/>
            <p:nvPr/>
          </p:nvSpPr>
          <p:spPr>
            <a:xfrm>
              <a:off x="0" y="0"/>
              <a:ext cx="396875" cy="496062"/>
            </a:xfrm>
            <a:custGeom>
              <a:avLst/>
              <a:gdLst/>
              <a:ahLst/>
              <a:cxnLst/>
              <a:rect l="l" t="t" r="r" b="b"/>
              <a:pathLst>
                <a:path w="396875" h="496062">
                  <a:moveTo>
                    <a:pt x="0" y="0"/>
                  </a:moveTo>
                  <a:lnTo>
                    <a:pt x="396875" y="0"/>
                  </a:lnTo>
                  <a:lnTo>
                    <a:pt x="396875" y="496062"/>
                  </a:lnTo>
                  <a:lnTo>
                    <a:pt x="0" y="496062"/>
                  </a:lnTo>
                  <a:lnTo>
                    <a:pt x="0" y="0"/>
                  </a:lnTo>
                  <a:close/>
                </a:path>
              </a:pathLst>
            </a:custGeom>
            <a:blipFill>
              <a:blip r:embed="rId5"/>
              <a:stretch>
                <a:fillRect t="-322" b="-328"/>
              </a:stretch>
            </a:blipFill>
          </p:spPr>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6F5EE"/>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6" name="TextBox 6"/>
          <p:cNvSpPr txBox="1"/>
          <p:nvPr/>
        </p:nvSpPr>
        <p:spPr>
          <a:xfrm>
            <a:off x="696366" y="654843"/>
            <a:ext cx="7264003" cy="506016"/>
          </a:xfrm>
          <a:prstGeom prst="rect">
            <a:avLst/>
          </a:prstGeom>
        </p:spPr>
        <p:txBody>
          <a:bodyPr lIns="0" tIns="0" rIns="0" bIns="0" rtlCol="0" anchor="t">
            <a:spAutoFit/>
          </a:bodyPr>
          <a:lstStyle/>
          <a:p>
            <a:pPr algn="l">
              <a:lnSpc>
                <a:spcPts val="3400"/>
              </a:lnSpc>
            </a:pPr>
            <a:r>
              <a:rPr lang="en-US" sz="3375" b="1">
                <a:solidFill>
                  <a:srgbClr val="333F70"/>
                </a:solidFill>
                <a:latin typeface="Arimo Bold"/>
                <a:ea typeface="Arimo Bold"/>
                <a:cs typeface="Arimo Bold"/>
                <a:sym typeface="Arimo Bold"/>
              </a:rPr>
              <a:t>Hello World Contract Code</a:t>
            </a:r>
          </a:p>
        </p:txBody>
      </p:sp>
      <p:sp>
        <p:nvSpPr>
          <p:cNvPr id="7" name="TextBox 7"/>
          <p:cNvSpPr txBox="1"/>
          <p:nvPr/>
        </p:nvSpPr>
        <p:spPr>
          <a:xfrm>
            <a:off x="696366" y="1489918"/>
            <a:ext cx="16895266" cy="576262"/>
          </a:xfrm>
          <a:prstGeom prst="rect">
            <a:avLst/>
          </a:prstGeom>
        </p:spPr>
        <p:txBody>
          <a:bodyPr lIns="0" tIns="0" rIns="0" bIns="0" rtlCol="0" anchor="t">
            <a:spAutoFit/>
          </a:bodyPr>
          <a:lstStyle/>
          <a:p>
            <a:pPr algn="l">
              <a:lnSpc>
                <a:spcPts val="1749"/>
              </a:lnSpc>
            </a:pPr>
            <a:r>
              <a:rPr lang="en-US" sz="1312">
                <a:solidFill>
                  <a:srgbClr val="333F70"/>
                </a:solidFill>
                <a:latin typeface="Open Sans"/>
                <a:ea typeface="Open Sans"/>
                <a:cs typeface="Open Sans"/>
                <a:sym typeface="Open Sans"/>
              </a:rPr>
              <a:t>Let's examine the foundational "Hello World" contract in Solidity. This simple contract demonstrates basic concepts like state variables, constructors, and functions, which are crucial for understanding more complex smart contracts.</a:t>
            </a:r>
          </a:p>
        </p:txBody>
      </p:sp>
      <p:grpSp>
        <p:nvGrpSpPr>
          <p:cNvPr id="8" name="Group 8"/>
          <p:cNvGrpSpPr/>
          <p:nvPr/>
        </p:nvGrpSpPr>
        <p:grpSpPr>
          <a:xfrm>
            <a:off x="696366" y="2262038"/>
            <a:ext cx="16895266" cy="4997351"/>
            <a:chOff x="0" y="0"/>
            <a:chExt cx="22527021" cy="6663135"/>
          </a:xfrm>
        </p:grpSpPr>
        <p:sp>
          <p:nvSpPr>
            <p:cNvPr id="9" name="Freeform 9"/>
            <p:cNvSpPr/>
            <p:nvPr/>
          </p:nvSpPr>
          <p:spPr>
            <a:xfrm>
              <a:off x="0" y="0"/>
              <a:ext cx="22527133" cy="6663182"/>
            </a:xfrm>
            <a:custGeom>
              <a:avLst/>
              <a:gdLst/>
              <a:ahLst/>
              <a:cxnLst/>
              <a:rect l="l" t="t" r="r" b="b"/>
              <a:pathLst>
                <a:path w="22527133" h="6663182">
                  <a:moveTo>
                    <a:pt x="0" y="97536"/>
                  </a:moveTo>
                  <a:cubicBezTo>
                    <a:pt x="0" y="43688"/>
                    <a:pt x="43688" y="0"/>
                    <a:pt x="97536" y="0"/>
                  </a:cubicBezTo>
                  <a:lnTo>
                    <a:pt x="22429597" y="0"/>
                  </a:lnTo>
                  <a:cubicBezTo>
                    <a:pt x="22483445" y="0"/>
                    <a:pt x="22527133" y="43688"/>
                    <a:pt x="22527133" y="97536"/>
                  </a:cubicBezTo>
                  <a:lnTo>
                    <a:pt x="22527133" y="6565646"/>
                  </a:lnTo>
                  <a:cubicBezTo>
                    <a:pt x="22527133" y="6619494"/>
                    <a:pt x="22483445" y="6663182"/>
                    <a:pt x="22429597" y="6663182"/>
                  </a:cubicBezTo>
                  <a:lnTo>
                    <a:pt x="97536" y="6663182"/>
                  </a:lnTo>
                  <a:cubicBezTo>
                    <a:pt x="43688" y="6663182"/>
                    <a:pt x="0" y="6619494"/>
                    <a:pt x="0" y="6565646"/>
                  </a:cubicBezTo>
                  <a:close/>
                </a:path>
              </a:pathLst>
            </a:custGeom>
            <a:solidFill>
              <a:srgbClr val="F2F2F2"/>
            </a:solidFill>
          </p:spPr>
        </p:sp>
      </p:grpSp>
      <p:grpSp>
        <p:nvGrpSpPr>
          <p:cNvPr id="10" name="Group 10"/>
          <p:cNvGrpSpPr/>
          <p:nvPr/>
        </p:nvGrpSpPr>
        <p:grpSpPr>
          <a:xfrm>
            <a:off x="687735" y="2262038"/>
            <a:ext cx="16912530" cy="4997351"/>
            <a:chOff x="0" y="0"/>
            <a:chExt cx="22550040" cy="6663135"/>
          </a:xfrm>
        </p:grpSpPr>
        <p:sp>
          <p:nvSpPr>
            <p:cNvPr id="11" name="Freeform 11"/>
            <p:cNvSpPr/>
            <p:nvPr/>
          </p:nvSpPr>
          <p:spPr>
            <a:xfrm>
              <a:off x="0" y="0"/>
              <a:ext cx="22549993" cy="6663055"/>
            </a:xfrm>
            <a:custGeom>
              <a:avLst/>
              <a:gdLst/>
              <a:ahLst/>
              <a:cxnLst/>
              <a:rect l="l" t="t" r="r" b="b"/>
              <a:pathLst>
                <a:path w="22549993" h="6663055">
                  <a:moveTo>
                    <a:pt x="0" y="34798"/>
                  </a:moveTo>
                  <a:cubicBezTo>
                    <a:pt x="0" y="15621"/>
                    <a:pt x="15621" y="0"/>
                    <a:pt x="34798" y="0"/>
                  </a:cubicBezTo>
                  <a:lnTo>
                    <a:pt x="22515195" y="0"/>
                  </a:lnTo>
                  <a:cubicBezTo>
                    <a:pt x="22534499" y="0"/>
                    <a:pt x="22549993" y="15621"/>
                    <a:pt x="22549993" y="34798"/>
                  </a:cubicBezTo>
                  <a:lnTo>
                    <a:pt x="22549993" y="6628257"/>
                  </a:lnTo>
                  <a:cubicBezTo>
                    <a:pt x="22549993" y="6647561"/>
                    <a:pt x="22534372" y="6663055"/>
                    <a:pt x="22515195" y="6663055"/>
                  </a:cubicBezTo>
                  <a:lnTo>
                    <a:pt x="34798" y="6663055"/>
                  </a:lnTo>
                  <a:cubicBezTo>
                    <a:pt x="15494" y="6663055"/>
                    <a:pt x="0" y="6647434"/>
                    <a:pt x="0" y="6628257"/>
                  </a:cubicBezTo>
                  <a:close/>
                </a:path>
              </a:pathLst>
            </a:custGeom>
            <a:solidFill>
              <a:srgbClr val="F2F2F2"/>
            </a:solidFill>
          </p:spPr>
        </p:sp>
      </p:grpSp>
      <p:sp>
        <p:nvSpPr>
          <p:cNvPr id="12" name="TextBox 12"/>
          <p:cNvSpPr txBox="1"/>
          <p:nvPr/>
        </p:nvSpPr>
        <p:spPr>
          <a:xfrm>
            <a:off x="861715" y="2363986"/>
            <a:ext cx="16564570" cy="5442708"/>
          </a:xfrm>
          <a:prstGeom prst="rect">
            <a:avLst/>
          </a:prstGeom>
        </p:spPr>
        <p:txBody>
          <a:bodyPr lIns="0" tIns="0" rIns="0" bIns="0" rtlCol="0" anchor="t">
            <a:spAutoFit/>
          </a:bodyPr>
          <a:lstStyle/>
          <a:p>
            <a:r>
              <a:rPr lang="en-IN" sz="1600" dirty="0">
                <a:solidFill>
                  <a:srgbClr val="535D86"/>
                </a:solidFill>
                <a:latin typeface="Open Sans" panose="020B0604020202020204" charset="0"/>
                <a:ea typeface="Open Sans" panose="020B0604020202020204" charset="0"/>
                <a:cs typeface="Open Sans" panose="020B0604020202020204" charset="0"/>
              </a:rPr>
              <a:t>// SPDX-License-Identifier: GPL-3.0</a:t>
            </a:r>
          </a:p>
          <a:p>
            <a:endParaRPr lang="en-US" sz="1600" dirty="0">
              <a:solidFill>
                <a:srgbClr val="535D86"/>
              </a:solidFill>
              <a:latin typeface="Open Sans" panose="020B0604020202020204" charset="0"/>
              <a:ea typeface="Open Sans" panose="020B0604020202020204" charset="0"/>
              <a:cs typeface="Open Sans" panose="020B0604020202020204" charset="0"/>
              <a:sym typeface="Open Sans"/>
            </a:endParaRPr>
          </a:p>
          <a:p>
            <a:pPr algn="l">
              <a:lnSpc>
                <a:spcPts val="2666"/>
              </a:lnSpc>
            </a:pPr>
            <a:r>
              <a:rPr lang="en-US" sz="1600" dirty="0">
                <a:solidFill>
                  <a:srgbClr val="535D86"/>
                </a:solidFill>
                <a:latin typeface="Open Sans"/>
                <a:ea typeface="Open Sans"/>
                <a:cs typeface="Open Sans"/>
                <a:sym typeface="Open Sans"/>
              </a:rPr>
              <a:t>pragma solidity ^0.8.20;</a:t>
            </a:r>
          </a:p>
          <a:p>
            <a:pPr algn="l">
              <a:lnSpc>
                <a:spcPts val="2666"/>
              </a:lnSpc>
            </a:pPr>
            <a:endParaRPr lang="en-US" sz="1600" dirty="0">
              <a:solidFill>
                <a:srgbClr val="333F70"/>
              </a:solidFill>
              <a:latin typeface="Open Sans"/>
              <a:ea typeface="Open Sans"/>
              <a:cs typeface="Open Sans"/>
              <a:sym typeface="Open Sans"/>
            </a:endParaRPr>
          </a:p>
          <a:p>
            <a:pPr algn="l">
              <a:lnSpc>
                <a:spcPts val="2666"/>
              </a:lnSpc>
            </a:pPr>
            <a:r>
              <a:rPr lang="en-US" sz="1600" dirty="0">
                <a:solidFill>
                  <a:srgbClr val="333F70"/>
                </a:solidFill>
                <a:latin typeface="Open Sans"/>
                <a:ea typeface="Open Sans"/>
                <a:cs typeface="Open Sans"/>
                <a:sym typeface="Open Sans"/>
              </a:rPr>
              <a:t>contract HelloWorld {</a:t>
            </a:r>
          </a:p>
          <a:p>
            <a:pPr algn="l">
              <a:lnSpc>
                <a:spcPts val="2666"/>
              </a:lnSpc>
            </a:pPr>
            <a:r>
              <a:rPr lang="en-US" sz="1600" dirty="0">
                <a:solidFill>
                  <a:srgbClr val="333F70"/>
                </a:solidFill>
                <a:latin typeface="Open Sans"/>
                <a:ea typeface="Open Sans"/>
                <a:cs typeface="Open Sans"/>
                <a:sym typeface="Open Sans"/>
              </a:rPr>
              <a:t>    string public message = "Hello, World!";</a:t>
            </a:r>
          </a:p>
          <a:p>
            <a:pPr algn="l">
              <a:lnSpc>
                <a:spcPts val="2666"/>
              </a:lnSpc>
            </a:pPr>
            <a:endParaRPr lang="en-US" sz="1600" dirty="0">
              <a:solidFill>
                <a:srgbClr val="333F70"/>
              </a:solidFill>
              <a:latin typeface="Open Sans"/>
              <a:ea typeface="Open Sans"/>
              <a:cs typeface="Open Sans"/>
              <a:sym typeface="Open Sans"/>
            </a:endParaRPr>
          </a:p>
          <a:p>
            <a:pPr algn="l">
              <a:lnSpc>
                <a:spcPts val="2666"/>
              </a:lnSpc>
            </a:pPr>
            <a:r>
              <a:rPr lang="en-US" sz="1600" dirty="0">
                <a:solidFill>
                  <a:srgbClr val="333F70"/>
                </a:solidFill>
                <a:latin typeface="Open Sans"/>
                <a:ea typeface="Open Sans"/>
                <a:cs typeface="Open Sans"/>
                <a:sym typeface="Open Sans"/>
              </a:rPr>
              <a:t>    function </a:t>
            </a:r>
            <a:r>
              <a:rPr lang="en-US" sz="1600" dirty="0" err="1">
                <a:solidFill>
                  <a:srgbClr val="333F70"/>
                </a:solidFill>
                <a:latin typeface="Open Sans"/>
                <a:ea typeface="Open Sans"/>
                <a:cs typeface="Open Sans"/>
                <a:sym typeface="Open Sans"/>
              </a:rPr>
              <a:t>getMessage</a:t>
            </a:r>
            <a:r>
              <a:rPr lang="en-US" sz="1600" dirty="0">
                <a:solidFill>
                  <a:srgbClr val="333F70"/>
                </a:solidFill>
                <a:latin typeface="Open Sans"/>
                <a:ea typeface="Open Sans"/>
                <a:cs typeface="Open Sans"/>
                <a:sym typeface="Open Sans"/>
              </a:rPr>
              <a:t>() public view returns (string memory) {</a:t>
            </a:r>
          </a:p>
          <a:p>
            <a:pPr algn="l">
              <a:lnSpc>
                <a:spcPts val="2666"/>
              </a:lnSpc>
            </a:pPr>
            <a:r>
              <a:rPr lang="en-US" sz="1600" dirty="0">
                <a:solidFill>
                  <a:srgbClr val="333F70"/>
                </a:solidFill>
                <a:latin typeface="Open Sans"/>
                <a:ea typeface="Open Sans"/>
                <a:cs typeface="Open Sans"/>
                <a:sym typeface="Open Sans"/>
              </a:rPr>
              <a:t>        return message;</a:t>
            </a:r>
          </a:p>
          <a:p>
            <a:pPr algn="l">
              <a:lnSpc>
                <a:spcPts val="2666"/>
              </a:lnSpc>
            </a:pPr>
            <a:r>
              <a:rPr lang="en-US" sz="1600" dirty="0">
                <a:solidFill>
                  <a:srgbClr val="333F70"/>
                </a:solidFill>
                <a:latin typeface="Open Sans"/>
                <a:ea typeface="Open Sans"/>
                <a:cs typeface="Open Sans"/>
                <a:sym typeface="Open Sans"/>
              </a:rPr>
              <a:t>    }</a:t>
            </a:r>
          </a:p>
          <a:p>
            <a:pPr algn="l">
              <a:lnSpc>
                <a:spcPts val="2666"/>
              </a:lnSpc>
            </a:pPr>
            <a:endParaRPr lang="en-US" sz="1600" dirty="0">
              <a:solidFill>
                <a:srgbClr val="333F70"/>
              </a:solidFill>
              <a:latin typeface="Open Sans"/>
              <a:ea typeface="Open Sans"/>
              <a:cs typeface="Open Sans"/>
              <a:sym typeface="Open Sans"/>
            </a:endParaRPr>
          </a:p>
          <a:p>
            <a:pPr algn="l">
              <a:lnSpc>
                <a:spcPts val="2666"/>
              </a:lnSpc>
            </a:pPr>
            <a:r>
              <a:rPr lang="en-US" sz="1600" dirty="0">
                <a:solidFill>
                  <a:srgbClr val="333F70"/>
                </a:solidFill>
                <a:latin typeface="Open Sans"/>
                <a:ea typeface="Open Sans"/>
                <a:cs typeface="Open Sans"/>
                <a:sym typeface="Open Sans"/>
              </a:rPr>
              <a:t>    function </a:t>
            </a:r>
            <a:r>
              <a:rPr lang="en-US" sz="1600" dirty="0" err="1">
                <a:solidFill>
                  <a:srgbClr val="333F70"/>
                </a:solidFill>
                <a:latin typeface="Open Sans"/>
                <a:ea typeface="Open Sans"/>
                <a:cs typeface="Open Sans"/>
                <a:sym typeface="Open Sans"/>
              </a:rPr>
              <a:t>setMessage</a:t>
            </a:r>
            <a:r>
              <a:rPr lang="en-US" sz="1600" dirty="0">
                <a:solidFill>
                  <a:srgbClr val="333F70"/>
                </a:solidFill>
                <a:latin typeface="Open Sans"/>
                <a:ea typeface="Open Sans"/>
                <a:cs typeface="Open Sans"/>
                <a:sym typeface="Open Sans"/>
              </a:rPr>
              <a:t>(string memory </a:t>
            </a:r>
            <a:r>
              <a:rPr lang="en-US" sz="1600" dirty="0" err="1">
                <a:solidFill>
                  <a:srgbClr val="333F70"/>
                </a:solidFill>
                <a:latin typeface="Open Sans"/>
                <a:ea typeface="Open Sans"/>
                <a:cs typeface="Open Sans"/>
                <a:sym typeface="Open Sans"/>
              </a:rPr>
              <a:t>newMessage</a:t>
            </a:r>
            <a:r>
              <a:rPr lang="en-US" sz="1600" dirty="0">
                <a:solidFill>
                  <a:srgbClr val="333F70"/>
                </a:solidFill>
                <a:latin typeface="Open Sans"/>
                <a:ea typeface="Open Sans"/>
                <a:cs typeface="Open Sans"/>
                <a:sym typeface="Open Sans"/>
              </a:rPr>
              <a:t>) public {</a:t>
            </a:r>
          </a:p>
          <a:p>
            <a:pPr algn="l">
              <a:lnSpc>
                <a:spcPts val="2666"/>
              </a:lnSpc>
            </a:pPr>
            <a:r>
              <a:rPr lang="en-US" sz="1600" dirty="0">
                <a:solidFill>
                  <a:srgbClr val="333F70"/>
                </a:solidFill>
                <a:latin typeface="Open Sans"/>
                <a:ea typeface="Open Sans"/>
                <a:cs typeface="Open Sans"/>
                <a:sym typeface="Open Sans"/>
              </a:rPr>
              <a:t>        message = </a:t>
            </a:r>
            <a:r>
              <a:rPr lang="en-US" sz="1600" dirty="0" err="1">
                <a:solidFill>
                  <a:srgbClr val="333F70"/>
                </a:solidFill>
                <a:latin typeface="Open Sans"/>
                <a:ea typeface="Open Sans"/>
                <a:cs typeface="Open Sans"/>
                <a:sym typeface="Open Sans"/>
              </a:rPr>
              <a:t>newMessage</a:t>
            </a:r>
            <a:r>
              <a:rPr lang="en-US" sz="1600" dirty="0">
                <a:solidFill>
                  <a:srgbClr val="333F70"/>
                </a:solidFill>
                <a:latin typeface="Open Sans"/>
                <a:ea typeface="Open Sans"/>
                <a:cs typeface="Open Sans"/>
                <a:sym typeface="Open Sans"/>
              </a:rPr>
              <a:t>;</a:t>
            </a:r>
          </a:p>
          <a:p>
            <a:pPr algn="l">
              <a:lnSpc>
                <a:spcPts val="2666"/>
              </a:lnSpc>
            </a:pPr>
            <a:r>
              <a:rPr lang="en-US" sz="1600" dirty="0">
                <a:solidFill>
                  <a:srgbClr val="333F70"/>
                </a:solidFill>
                <a:latin typeface="Open Sans"/>
                <a:ea typeface="Open Sans"/>
                <a:cs typeface="Open Sans"/>
                <a:sym typeface="Open Sans"/>
              </a:rPr>
              <a:t>    }</a:t>
            </a:r>
          </a:p>
          <a:p>
            <a:pPr algn="l">
              <a:lnSpc>
                <a:spcPts val="2667"/>
              </a:lnSpc>
            </a:pPr>
            <a:r>
              <a:rPr lang="en-US" sz="1600" dirty="0">
                <a:solidFill>
                  <a:srgbClr val="333F70"/>
                </a:solidFill>
                <a:latin typeface="Open Sans"/>
                <a:ea typeface="Open Sans"/>
                <a:cs typeface="Open Sans"/>
                <a:sym typeface="Open Sans"/>
              </a:rPr>
              <a:t>}</a:t>
            </a:r>
          </a:p>
          <a:p>
            <a:pPr algn="l">
              <a:lnSpc>
                <a:spcPts val="2666"/>
              </a:lnSpc>
            </a:pPr>
            <a:endParaRPr lang="en-US" sz="1600" dirty="0">
              <a:solidFill>
                <a:srgbClr val="333F70"/>
              </a:solidFill>
              <a:latin typeface="Open Sans"/>
              <a:ea typeface="Open Sans"/>
              <a:cs typeface="Open Sans"/>
              <a:sym typeface="Open Sans"/>
            </a:endParaRPr>
          </a:p>
        </p:txBody>
      </p:sp>
      <p:grpSp>
        <p:nvGrpSpPr>
          <p:cNvPr id="13" name="Group 13"/>
          <p:cNvGrpSpPr>
            <a:grpSpLocks noChangeAspect="1"/>
          </p:cNvGrpSpPr>
          <p:nvPr/>
        </p:nvGrpSpPr>
        <p:grpSpPr>
          <a:xfrm>
            <a:off x="761702" y="7427862"/>
            <a:ext cx="261045" cy="326380"/>
            <a:chOff x="0" y="0"/>
            <a:chExt cx="348060" cy="435173"/>
          </a:xfrm>
        </p:grpSpPr>
        <p:sp>
          <p:nvSpPr>
            <p:cNvPr id="14" name="Freeform 14" descr="preencoded.png"/>
            <p:cNvSpPr/>
            <p:nvPr/>
          </p:nvSpPr>
          <p:spPr>
            <a:xfrm>
              <a:off x="0" y="0"/>
              <a:ext cx="348107" cy="435229"/>
            </a:xfrm>
            <a:custGeom>
              <a:avLst/>
              <a:gdLst/>
              <a:ahLst/>
              <a:cxnLst/>
              <a:rect l="l" t="t" r="r" b="b"/>
              <a:pathLst>
                <a:path w="348107" h="435229">
                  <a:moveTo>
                    <a:pt x="0" y="0"/>
                  </a:moveTo>
                  <a:lnTo>
                    <a:pt x="348107" y="0"/>
                  </a:lnTo>
                  <a:lnTo>
                    <a:pt x="348107" y="435229"/>
                  </a:lnTo>
                  <a:lnTo>
                    <a:pt x="0" y="435229"/>
                  </a:lnTo>
                  <a:lnTo>
                    <a:pt x="0" y="0"/>
                  </a:lnTo>
                  <a:close/>
                </a:path>
              </a:pathLst>
            </a:custGeom>
            <a:blipFill>
              <a:blip r:embed="rId3"/>
              <a:stretch>
                <a:fillRect t="-358" r="13" b="-346"/>
              </a:stretch>
            </a:blipFill>
          </p:spPr>
        </p:sp>
      </p:grpSp>
      <p:sp>
        <p:nvSpPr>
          <p:cNvPr id="15" name="TextBox 15"/>
          <p:cNvSpPr txBox="1"/>
          <p:nvPr/>
        </p:nvSpPr>
        <p:spPr>
          <a:xfrm>
            <a:off x="1262062" y="7474297"/>
            <a:ext cx="2176165" cy="252858"/>
          </a:xfrm>
          <a:prstGeom prst="rect">
            <a:avLst/>
          </a:prstGeom>
        </p:spPr>
        <p:txBody>
          <a:bodyPr lIns="0" tIns="0" rIns="0" bIns="0" rtlCol="0" anchor="t">
            <a:spAutoFit/>
          </a:bodyPr>
          <a:lstStyle/>
          <a:p>
            <a:pPr algn="l">
              <a:lnSpc>
                <a:spcPts val="1699"/>
              </a:lnSpc>
            </a:pPr>
            <a:r>
              <a:rPr lang="en-US" sz="1686" b="1">
                <a:solidFill>
                  <a:srgbClr val="0000FF"/>
                </a:solidFill>
                <a:latin typeface="Arimo Bold"/>
                <a:ea typeface="Arimo Bold"/>
                <a:cs typeface="Arimo Bold"/>
                <a:sym typeface="Arimo Bold"/>
              </a:rPr>
              <a:t>string</a:t>
            </a:r>
          </a:p>
        </p:txBody>
      </p:sp>
      <p:sp>
        <p:nvSpPr>
          <p:cNvPr id="16" name="TextBox 16"/>
          <p:cNvSpPr txBox="1"/>
          <p:nvPr/>
        </p:nvSpPr>
        <p:spPr>
          <a:xfrm>
            <a:off x="1262062" y="7812435"/>
            <a:ext cx="7773143" cy="297656"/>
          </a:xfrm>
          <a:prstGeom prst="rect">
            <a:avLst/>
          </a:prstGeom>
        </p:spPr>
        <p:txBody>
          <a:bodyPr lIns="0" tIns="0" rIns="0" bIns="0" rtlCol="0" anchor="t">
            <a:spAutoFit/>
          </a:bodyPr>
          <a:lstStyle/>
          <a:p>
            <a:pPr algn="l">
              <a:lnSpc>
                <a:spcPts val="1749"/>
              </a:lnSpc>
            </a:pPr>
            <a:r>
              <a:rPr lang="en-US" sz="1312">
                <a:solidFill>
                  <a:srgbClr val="333F70"/>
                </a:solidFill>
                <a:latin typeface="Open Sans"/>
                <a:ea typeface="Open Sans"/>
                <a:cs typeface="Open Sans"/>
                <a:sym typeface="Open Sans"/>
              </a:rPr>
              <a:t>A data type used to store text. Here, it holds our "Hello, World!" message.</a:t>
            </a:r>
          </a:p>
        </p:txBody>
      </p:sp>
      <p:grpSp>
        <p:nvGrpSpPr>
          <p:cNvPr id="17" name="Group 17"/>
          <p:cNvGrpSpPr>
            <a:grpSpLocks noChangeAspect="1"/>
          </p:cNvGrpSpPr>
          <p:nvPr/>
        </p:nvGrpSpPr>
        <p:grpSpPr>
          <a:xfrm>
            <a:off x="9318128" y="7427862"/>
            <a:ext cx="261045" cy="326380"/>
            <a:chOff x="0" y="0"/>
            <a:chExt cx="348060" cy="435173"/>
          </a:xfrm>
        </p:grpSpPr>
        <p:sp>
          <p:nvSpPr>
            <p:cNvPr id="18" name="Freeform 18" descr="preencoded.png"/>
            <p:cNvSpPr/>
            <p:nvPr/>
          </p:nvSpPr>
          <p:spPr>
            <a:xfrm>
              <a:off x="0" y="0"/>
              <a:ext cx="348107" cy="435229"/>
            </a:xfrm>
            <a:custGeom>
              <a:avLst/>
              <a:gdLst/>
              <a:ahLst/>
              <a:cxnLst/>
              <a:rect l="l" t="t" r="r" b="b"/>
              <a:pathLst>
                <a:path w="348107" h="435229">
                  <a:moveTo>
                    <a:pt x="0" y="0"/>
                  </a:moveTo>
                  <a:lnTo>
                    <a:pt x="348107" y="0"/>
                  </a:lnTo>
                  <a:lnTo>
                    <a:pt x="348107" y="435229"/>
                  </a:lnTo>
                  <a:lnTo>
                    <a:pt x="0" y="435229"/>
                  </a:lnTo>
                  <a:lnTo>
                    <a:pt x="0" y="0"/>
                  </a:lnTo>
                  <a:close/>
                </a:path>
              </a:pathLst>
            </a:custGeom>
            <a:blipFill>
              <a:blip r:embed="rId3"/>
              <a:stretch>
                <a:fillRect t="-358" r="13" b="-346"/>
              </a:stretch>
            </a:blipFill>
          </p:spPr>
        </p:sp>
      </p:grpSp>
      <p:sp>
        <p:nvSpPr>
          <p:cNvPr id="19" name="TextBox 19"/>
          <p:cNvSpPr txBox="1"/>
          <p:nvPr/>
        </p:nvSpPr>
        <p:spPr>
          <a:xfrm>
            <a:off x="9818488" y="7474297"/>
            <a:ext cx="2176165" cy="252858"/>
          </a:xfrm>
          <a:prstGeom prst="rect">
            <a:avLst/>
          </a:prstGeom>
        </p:spPr>
        <p:txBody>
          <a:bodyPr lIns="0" tIns="0" rIns="0" bIns="0" rtlCol="0" anchor="t">
            <a:spAutoFit/>
          </a:bodyPr>
          <a:lstStyle/>
          <a:p>
            <a:pPr algn="l">
              <a:lnSpc>
                <a:spcPts val="1699"/>
              </a:lnSpc>
            </a:pPr>
            <a:r>
              <a:rPr lang="en-US" sz="1686" b="1">
                <a:solidFill>
                  <a:srgbClr val="0000FF"/>
                </a:solidFill>
                <a:latin typeface="Arimo Bold"/>
                <a:ea typeface="Arimo Bold"/>
                <a:cs typeface="Arimo Bold"/>
                <a:sym typeface="Arimo Bold"/>
              </a:rPr>
              <a:t>public</a:t>
            </a:r>
          </a:p>
        </p:txBody>
      </p:sp>
      <p:sp>
        <p:nvSpPr>
          <p:cNvPr id="20" name="TextBox 20"/>
          <p:cNvSpPr txBox="1"/>
          <p:nvPr/>
        </p:nvSpPr>
        <p:spPr>
          <a:xfrm>
            <a:off x="9818488" y="7812435"/>
            <a:ext cx="7773143" cy="576262"/>
          </a:xfrm>
          <a:prstGeom prst="rect">
            <a:avLst/>
          </a:prstGeom>
        </p:spPr>
        <p:txBody>
          <a:bodyPr lIns="0" tIns="0" rIns="0" bIns="0" rtlCol="0" anchor="t">
            <a:spAutoFit/>
          </a:bodyPr>
          <a:lstStyle/>
          <a:p>
            <a:pPr algn="l">
              <a:lnSpc>
                <a:spcPts val="1749"/>
              </a:lnSpc>
            </a:pPr>
            <a:r>
              <a:rPr lang="en-US" sz="1312">
                <a:solidFill>
                  <a:srgbClr val="333F70"/>
                </a:solidFill>
                <a:latin typeface="Open Sans"/>
                <a:ea typeface="Open Sans"/>
                <a:cs typeface="Open Sans"/>
                <a:sym typeface="Open Sans"/>
              </a:rPr>
              <a:t>A visibility specifier, meaning the variable or function can be accessed from outside the contract and by other contracts.</a:t>
            </a:r>
          </a:p>
        </p:txBody>
      </p:sp>
      <p:grpSp>
        <p:nvGrpSpPr>
          <p:cNvPr id="21" name="Group 21"/>
          <p:cNvGrpSpPr>
            <a:grpSpLocks noChangeAspect="1"/>
          </p:cNvGrpSpPr>
          <p:nvPr/>
        </p:nvGrpSpPr>
        <p:grpSpPr>
          <a:xfrm>
            <a:off x="761702" y="8709422"/>
            <a:ext cx="261045" cy="326380"/>
            <a:chOff x="0" y="0"/>
            <a:chExt cx="348060" cy="435173"/>
          </a:xfrm>
        </p:grpSpPr>
        <p:sp>
          <p:nvSpPr>
            <p:cNvPr id="22" name="Freeform 22" descr="preencoded.png"/>
            <p:cNvSpPr/>
            <p:nvPr/>
          </p:nvSpPr>
          <p:spPr>
            <a:xfrm>
              <a:off x="0" y="0"/>
              <a:ext cx="348107" cy="435229"/>
            </a:xfrm>
            <a:custGeom>
              <a:avLst/>
              <a:gdLst/>
              <a:ahLst/>
              <a:cxnLst/>
              <a:rect l="l" t="t" r="r" b="b"/>
              <a:pathLst>
                <a:path w="348107" h="435229">
                  <a:moveTo>
                    <a:pt x="0" y="0"/>
                  </a:moveTo>
                  <a:lnTo>
                    <a:pt x="348107" y="0"/>
                  </a:lnTo>
                  <a:lnTo>
                    <a:pt x="348107" y="435229"/>
                  </a:lnTo>
                  <a:lnTo>
                    <a:pt x="0" y="435229"/>
                  </a:lnTo>
                  <a:lnTo>
                    <a:pt x="0" y="0"/>
                  </a:lnTo>
                  <a:close/>
                </a:path>
              </a:pathLst>
            </a:custGeom>
            <a:blipFill>
              <a:blip r:embed="rId3"/>
              <a:stretch>
                <a:fillRect t="-358" r="13" b="-346"/>
              </a:stretch>
            </a:blipFill>
          </p:spPr>
        </p:sp>
      </p:grpSp>
      <p:sp>
        <p:nvSpPr>
          <p:cNvPr id="23" name="TextBox 23"/>
          <p:cNvSpPr txBox="1"/>
          <p:nvPr/>
        </p:nvSpPr>
        <p:spPr>
          <a:xfrm>
            <a:off x="1262062" y="8755856"/>
            <a:ext cx="2176165" cy="252858"/>
          </a:xfrm>
          <a:prstGeom prst="rect">
            <a:avLst/>
          </a:prstGeom>
        </p:spPr>
        <p:txBody>
          <a:bodyPr lIns="0" tIns="0" rIns="0" bIns="0" rtlCol="0" anchor="t">
            <a:spAutoFit/>
          </a:bodyPr>
          <a:lstStyle/>
          <a:p>
            <a:pPr algn="l">
              <a:lnSpc>
                <a:spcPts val="1699"/>
              </a:lnSpc>
            </a:pPr>
            <a:r>
              <a:rPr lang="en-US" sz="1686" b="1">
                <a:solidFill>
                  <a:srgbClr val="0000FF"/>
                </a:solidFill>
                <a:latin typeface="Arimo Bold"/>
                <a:ea typeface="Arimo Bold"/>
                <a:cs typeface="Arimo Bold"/>
                <a:sym typeface="Arimo Bold"/>
              </a:rPr>
              <a:t>view</a:t>
            </a:r>
          </a:p>
        </p:txBody>
      </p:sp>
      <p:sp>
        <p:nvSpPr>
          <p:cNvPr id="24" name="TextBox 24"/>
          <p:cNvSpPr txBox="1"/>
          <p:nvPr/>
        </p:nvSpPr>
        <p:spPr>
          <a:xfrm>
            <a:off x="1262062" y="9093993"/>
            <a:ext cx="7773143" cy="576262"/>
          </a:xfrm>
          <a:prstGeom prst="rect">
            <a:avLst/>
          </a:prstGeom>
        </p:spPr>
        <p:txBody>
          <a:bodyPr lIns="0" tIns="0" rIns="0" bIns="0" rtlCol="0" anchor="t">
            <a:spAutoFit/>
          </a:bodyPr>
          <a:lstStyle/>
          <a:p>
            <a:pPr algn="l">
              <a:lnSpc>
                <a:spcPts val="1749"/>
              </a:lnSpc>
            </a:pPr>
            <a:r>
              <a:rPr lang="en-US" sz="1312">
                <a:solidFill>
                  <a:srgbClr val="333F70"/>
                </a:solidFill>
                <a:latin typeface="Open Sans"/>
                <a:ea typeface="Open Sans"/>
                <a:cs typeface="Open Sans"/>
                <a:sym typeface="Open Sans"/>
              </a:rPr>
              <a:t>A function modifier indicating that the function can read the contract's state but cannot modify it. It's a "read-only" function.</a:t>
            </a:r>
          </a:p>
        </p:txBody>
      </p:sp>
      <p:grpSp>
        <p:nvGrpSpPr>
          <p:cNvPr id="25" name="Group 25"/>
          <p:cNvGrpSpPr>
            <a:grpSpLocks noChangeAspect="1"/>
          </p:cNvGrpSpPr>
          <p:nvPr/>
        </p:nvGrpSpPr>
        <p:grpSpPr>
          <a:xfrm>
            <a:off x="9318128" y="8709422"/>
            <a:ext cx="261045" cy="326380"/>
            <a:chOff x="0" y="0"/>
            <a:chExt cx="348060" cy="435173"/>
          </a:xfrm>
        </p:grpSpPr>
        <p:sp>
          <p:nvSpPr>
            <p:cNvPr id="26" name="Freeform 26" descr="preencoded.png"/>
            <p:cNvSpPr/>
            <p:nvPr/>
          </p:nvSpPr>
          <p:spPr>
            <a:xfrm>
              <a:off x="0" y="0"/>
              <a:ext cx="348107" cy="435229"/>
            </a:xfrm>
            <a:custGeom>
              <a:avLst/>
              <a:gdLst/>
              <a:ahLst/>
              <a:cxnLst/>
              <a:rect l="l" t="t" r="r" b="b"/>
              <a:pathLst>
                <a:path w="348107" h="435229">
                  <a:moveTo>
                    <a:pt x="0" y="0"/>
                  </a:moveTo>
                  <a:lnTo>
                    <a:pt x="348107" y="0"/>
                  </a:lnTo>
                  <a:lnTo>
                    <a:pt x="348107" y="435229"/>
                  </a:lnTo>
                  <a:lnTo>
                    <a:pt x="0" y="435229"/>
                  </a:lnTo>
                  <a:lnTo>
                    <a:pt x="0" y="0"/>
                  </a:lnTo>
                  <a:close/>
                </a:path>
              </a:pathLst>
            </a:custGeom>
            <a:blipFill>
              <a:blip r:embed="rId3"/>
              <a:stretch>
                <a:fillRect t="-358" r="13" b="-346"/>
              </a:stretch>
            </a:blipFill>
          </p:spPr>
        </p:sp>
      </p:grpSp>
      <p:sp>
        <p:nvSpPr>
          <p:cNvPr id="27" name="TextBox 27"/>
          <p:cNvSpPr txBox="1"/>
          <p:nvPr/>
        </p:nvSpPr>
        <p:spPr>
          <a:xfrm>
            <a:off x="9818488" y="8755856"/>
            <a:ext cx="3528863" cy="252858"/>
          </a:xfrm>
          <a:prstGeom prst="rect">
            <a:avLst/>
          </a:prstGeom>
        </p:spPr>
        <p:txBody>
          <a:bodyPr lIns="0" tIns="0" rIns="0" bIns="0" rtlCol="0" anchor="t">
            <a:spAutoFit/>
          </a:bodyPr>
          <a:lstStyle/>
          <a:p>
            <a:pPr algn="l">
              <a:lnSpc>
                <a:spcPts val="1699"/>
              </a:lnSpc>
            </a:pPr>
            <a:r>
              <a:rPr lang="en-US" sz="1686" b="1">
                <a:solidFill>
                  <a:srgbClr val="333F70"/>
                </a:solidFill>
                <a:latin typeface="Arimo Bold"/>
                <a:ea typeface="Arimo Bold"/>
                <a:cs typeface="Arimo Bold"/>
                <a:sym typeface="Arimo Bold"/>
              </a:rPr>
              <a:t>State-changing functions</a:t>
            </a:r>
          </a:p>
        </p:txBody>
      </p:sp>
      <p:sp>
        <p:nvSpPr>
          <p:cNvPr id="28" name="TextBox 28"/>
          <p:cNvSpPr txBox="1"/>
          <p:nvPr/>
        </p:nvSpPr>
        <p:spPr>
          <a:xfrm>
            <a:off x="9818488" y="9093993"/>
            <a:ext cx="7773143" cy="576262"/>
          </a:xfrm>
          <a:prstGeom prst="rect">
            <a:avLst/>
          </a:prstGeom>
        </p:spPr>
        <p:txBody>
          <a:bodyPr lIns="0" tIns="0" rIns="0" bIns="0" rtlCol="0" anchor="t">
            <a:spAutoFit/>
          </a:bodyPr>
          <a:lstStyle/>
          <a:p>
            <a:pPr algn="l">
              <a:lnSpc>
                <a:spcPts val="1749"/>
              </a:lnSpc>
            </a:pPr>
            <a:r>
              <a:rPr lang="en-US" sz="1312">
                <a:solidFill>
                  <a:srgbClr val="333F70"/>
                </a:solidFill>
                <a:latin typeface="Open Sans"/>
                <a:ea typeface="Open Sans"/>
                <a:cs typeface="Open Sans"/>
                <a:sym typeface="Open Sans"/>
              </a:rPr>
              <a:t>Functions like setMessage that modify the contract's state (e.g., changing the value of the message variable). These operations typically cost gas on the Ethereum network.</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6F5EE"/>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6" name="TextBox 6"/>
          <p:cNvSpPr txBox="1"/>
          <p:nvPr/>
        </p:nvSpPr>
        <p:spPr>
          <a:xfrm>
            <a:off x="864988" y="661243"/>
            <a:ext cx="12399020" cy="609153"/>
          </a:xfrm>
          <a:prstGeom prst="rect">
            <a:avLst/>
          </a:prstGeom>
        </p:spPr>
        <p:txBody>
          <a:bodyPr lIns="0" tIns="0" rIns="0" bIns="0" rtlCol="0" anchor="t">
            <a:spAutoFit/>
          </a:bodyPr>
          <a:lstStyle/>
          <a:p>
            <a:pPr algn="l">
              <a:lnSpc>
                <a:spcPts val="4250"/>
              </a:lnSpc>
            </a:pPr>
            <a:r>
              <a:rPr lang="en-US" sz="4250" b="1">
                <a:solidFill>
                  <a:srgbClr val="333F70"/>
                </a:solidFill>
                <a:latin typeface="Arimo Bold"/>
                <a:ea typeface="Arimo Bold"/>
                <a:cs typeface="Arimo Bold"/>
                <a:sym typeface="Arimo Bold"/>
              </a:rPr>
              <a:t>Sum of Two Numbers Contract Code</a:t>
            </a:r>
          </a:p>
        </p:txBody>
      </p:sp>
      <p:sp>
        <p:nvSpPr>
          <p:cNvPr id="7" name="TextBox 7"/>
          <p:cNvSpPr txBox="1"/>
          <p:nvPr/>
        </p:nvSpPr>
        <p:spPr>
          <a:xfrm>
            <a:off x="864988" y="1693366"/>
            <a:ext cx="16558022" cy="701278"/>
          </a:xfrm>
          <a:prstGeom prst="rect">
            <a:avLst/>
          </a:prstGeom>
        </p:spPr>
        <p:txBody>
          <a:bodyPr lIns="0" tIns="0" rIns="0" bIns="0" rtlCol="0" anchor="t">
            <a:spAutoFit/>
          </a:bodyPr>
          <a:lstStyle/>
          <a:p>
            <a:pPr algn="l">
              <a:lnSpc>
                <a:spcPts val="2149"/>
              </a:lnSpc>
            </a:pPr>
            <a:r>
              <a:rPr lang="en-US" sz="1686">
                <a:solidFill>
                  <a:srgbClr val="333F70"/>
                </a:solidFill>
                <a:latin typeface="Open Sans"/>
                <a:ea typeface="Open Sans"/>
                <a:cs typeface="Open Sans"/>
                <a:sym typeface="Open Sans"/>
              </a:rPr>
              <a:t>This simple Sum contract demonstrates fundamental Solidity concepts such as fixed-size unsigned integers, function parameters, and pure functions, which are critical for secure and efficient smart contract development.</a:t>
            </a:r>
          </a:p>
        </p:txBody>
      </p:sp>
      <p:grpSp>
        <p:nvGrpSpPr>
          <p:cNvPr id="8" name="Group 8"/>
          <p:cNvGrpSpPr/>
          <p:nvPr/>
        </p:nvGrpSpPr>
        <p:grpSpPr>
          <a:xfrm>
            <a:off x="864988" y="2637830"/>
            <a:ext cx="16558022" cy="4128790"/>
            <a:chOff x="0" y="0"/>
            <a:chExt cx="22077363" cy="5505053"/>
          </a:xfrm>
        </p:grpSpPr>
        <p:sp>
          <p:nvSpPr>
            <p:cNvPr id="9" name="Freeform 9"/>
            <p:cNvSpPr/>
            <p:nvPr/>
          </p:nvSpPr>
          <p:spPr>
            <a:xfrm>
              <a:off x="0" y="0"/>
              <a:ext cx="22077426" cy="5505196"/>
            </a:xfrm>
            <a:custGeom>
              <a:avLst/>
              <a:gdLst/>
              <a:ahLst/>
              <a:cxnLst/>
              <a:rect l="l" t="t" r="r" b="b"/>
              <a:pathLst>
                <a:path w="22077426" h="5505196">
                  <a:moveTo>
                    <a:pt x="0" y="121158"/>
                  </a:moveTo>
                  <a:cubicBezTo>
                    <a:pt x="0" y="54229"/>
                    <a:pt x="54229" y="0"/>
                    <a:pt x="121158" y="0"/>
                  </a:cubicBezTo>
                  <a:lnTo>
                    <a:pt x="21956269" y="0"/>
                  </a:lnTo>
                  <a:cubicBezTo>
                    <a:pt x="22023198" y="0"/>
                    <a:pt x="22077426" y="54229"/>
                    <a:pt x="22077426" y="121158"/>
                  </a:cubicBezTo>
                  <a:lnTo>
                    <a:pt x="22077426" y="5384038"/>
                  </a:lnTo>
                  <a:cubicBezTo>
                    <a:pt x="22077426" y="5450967"/>
                    <a:pt x="22023198" y="5505196"/>
                    <a:pt x="21956269" y="5505196"/>
                  </a:cubicBezTo>
                  <a:lnTo>
                    <a:pt x="121158" y="5505196"/>
                  </a:lnTo>
                  <a:cubicBezTo>
                    <a:pt x="54229" y="5505196"/>
                    <a:pt x="0" y="5450967"/>
                    <a:pt x="0" y="5384038"/>
                  </a:cubicBezTo>
                  <a:close/>
                </a:path>
              </a:pathLst>
            </a:custGeom>
            <a:solidFill>
              <a:srgbClr val="F2F2F2"/>
            </a:solidFill>
          </p:spPr>
        </p:sp>
      </p:grpSp>
      <p:grpSp>
        <p:nvGrpSpPr>
          <p:cNvPr id="10" name="Group 10"/>
          <p:cNvGrpSpPr/>
          <p:nvPr/>
        </p:nvGrpSpPr>
        <p:grpSpPr>
          <a:xfrm>
            <a:off x="854273" y="2637830"/>
            <a:ext cx="16579452" cy="4128790"/>
            <a:chOff x="0" y="0"/>
            <a:chExt cx="22105936" cy="5505053"/>
          </a:xfrm>
        </p:grpSpPr>
        <p:sp>
          <p:nvSpPr>
            <p:cNvPr id="11" name="Freeform 11"/>
            <p:cNvSpPr/>
            <p:nvPr/>
          </p:nvSpPr>
          <p:spPr>
            <a:xfrm>
              <a:off x="0" y="0"/>
              <a:ext cx="22106001" cy="5505069"/>
            </a:xfrm>
            <a:custGeom>
              <a:avLst/>
              <a:gdLst/>
              <a:ahLst/>
              <a:cxnLst/>
              <a:rect l="l" t="t" r="r" b="b"/>
              <a:pathLst>
                <a:path w="22106001" h="5505069">
                  <a:moveTo>
                    <a:pt x="0" y="43307"/>
                  </a:moveTo>
                  <a:cubicBezTo>
                    <a:pt x="0" y="19431"/>
                    <a:pt x="19431" y="0"/>
                    <a:pt x="43307" y="0"/>
                  </a:cubicBezTo>
                  <a:lnTo>
                    <a:pt x="22062694" y="0"/>
                  </a:lnTo>
                  <a:cubicBezTo>
                    <a:pt x="22086570" y="0"/>
                    <a:pt x="22106001" y="19431"/>
                    <a:pt x="22106001" y="43307"/>
                  </a:cubicBezTo>
                  <a:lnTo>
                    <a:pt x="22106001" y="5461762"/>
                  </a:lnTo>
                  <a:cubicBezTo>
                    <a:pt x="22106001" y="5485638"/>
                    <a:pt x="22086570" y="5505069"/>
                    <a:pt x="22062694" y="5505069"/>
                  </a:cubicBezTo>
                  <a:lnTo>
                    <a:pt x="43307" y="5505069"/>
                  </a:lnTo>
                  <a:cubicBezTo>
                    <a:pt x="19431" y="5505069"/>
                    <a:pt x="0" y="5485638"/>
                    <a:pt x="0" y="5461762"/>
                  </a:cubicBezTo>
                  <a:close/>
                </a:path>
              </a:pathLst>
            </a:custGeom>
            <a:solidFill>
              <a:srgbClr val="F2F2F2"/>
            </a:solidFill>
          </p:spPr>
        </p:sp>
      </p:grpSp>
      <p:sp>
        <p:nvSpPr>
          <p:cNvPr id="12" name="TextBox 12"/>
          <p:cNvSpPr txBox="1"/>
          <p:nvPr/>
        </p:nvSpPr>
        <p:spPr>
          <a:xfrm>
            <a:off x="1195535" y="2765954"/>
            <a:ext cx="12322497" cy="4685000"/>
          </a:xfrm>
          <a:prstGeom prst="rect">
            <a:avLst/>
          </a:prstGeom>
        </p:spPr>
        <p:txBody>
          <a:bodyPr lIns="0" tIns="0" rIns="0" bIns="0" rtlCol="0" anchor="t">
            <a:spAutoFit/>
          </a:bodyPr>
          <a:lstStyle/>
          <a:p>
            <a:r>
              <a:rPr lang="en-IN" sz="2000" dirty="0">
                <a:solidFill>
                  <a:srgbClr val="535D86"/>
                </a:solidFill>
                <a:latin typeface="Open Sans" panose="020B0604020202020204" charset="0"/>
                <a:ea typeface="Open Sans" panose="020B0604020202020204" charset="0"/>
                <a:cs typeface="Open Sans" panose="020B0604020202020204" charset="0"/>
              </a:rPr>
              <a:t>// SPDX-License-Identifier: GPL-3.0</a:t>
            </a:r>
          </a:p>
          <a:p>
            <a:endParaRPr lang="en-US" sz="2000" dirty="0">
              <a:solidFill>
                <a:srgbClr val="333F70"/>
              </a:solidFill>
              <a:latin typeface="Open Sans"/>
              <a:ea typeface="Open Sans"/>
              <a:cs typeface="Open Sans"/>
              <a:sym typeface="Open Sans"/>
            </a:endParaRPr>
          </a:p>
          <a:p>
            <a:pPr algn="l">
              <a:lnSpc>
                <a:spcPts val="3889"/>
              </a:lnSpc>
            </a:pPr>
            <a:r>
              <a:rPr lang="en-US" sz="2000" dirty="0">
                <a:solidFill>
                  <a:srgbClr val="333F70"/>
                </a:solidFill>
                <a:latin typeface="Open Sans"/>
                <a:ea typeface="Open Sans"/>
                <a:cs typeface="Open Sans"/>
                <a:sym typeface="Open Sans"/>
              </a:rPr>
              <a:t>pragma solidity ^0.8.20;</a:t>
            </a:r>
          </a:p>
          <a:p>
            <a:pPr algn="l">
              <a:lnSpc>
                <a:spcPts val="3889"/>
              </a:lnSpc>
            </a:pPr>
            <a:endParaRPr lang="en-US" sz="2000" dirty="0">
              <a:solidFill>
                <a:srgbClr val="333F70"/>
              </a:solidFill>
              <a:latin typeface="Open Sans"/>
              <a:ea typeface="Open Sans"/>
              <a:cs typeface="Open Sans"/>
              <a:sym typeface="Open Sans"/>
            </a:endParaRPr>
          </a:p>
          <a:p>
            <a:pPr algn="l">
              <a:lnSpc>
                <a:spcPts val="3889"/>
              </a:lnSpc>
            </a:pPr>
            <a:r>
              <a:rPr lang="en-US" sz="2000" dirty="0">
                <a:solidFill>
                  <a:srgbClr val="333F70"/>
                </a:solidFill>
                <a:latin typeface="Open Sans"/>
                <a:ea typeface="Open Sans"/>
                <a:cs typeface="Open Sans"/>
                <a:sym typeface="Open Sans"/>
              </a:rPr>
              <a:t>contract Sum {</a:t>
            </a:r>
          </a:p>
          <a:p>
            <a:pPr algn="l">
              <a:lnSpc>
                <a:spcPts val="3889"/>
              </a:lnSpc>
            </a:pPr>
            <a:r>
              <a:rPr lang="en-US" sz="2000" dirty="0">
                <a:solidFill>
                  <a:srgbClr val="333F70"/>
                </a:solidFill>
                <a:latin typeface="Open Sans"/>
                <a:ea typeface="Open Sans"/>
                <a:cs typeface="Open Sans"/>
                <a:sym typeface="Open Sans"/>
              </a:rPr>
              <a:t>    function add(uint256 a, uint256 b) public pure returns (uint256) {</a:t>
            </a:r>
          </a:p>
          <a:p>
            <a:pPr algn="l">
              <a:lnSpc>
                <a:spcPts val="3889"/>
              </a:lnSpc>
            </a:pPr>
            <a:r>
              <a:rPr lang="en-US" sz="2000" dirty="0">
                <a:solidFill>
                  <a:srgbClr val="333F70"/>
                </a:solidFill>
                <a:latin typeface="Open Sans"/>
                <a:ea typeface="Open Sans"/>
                <a:cs typeface="Open Sans"/>
                <a:sym typeface="Open Sans"/>
              </a:rPr>
              <a:t>        return a + b;</a:t>
            </a:r>
          </a:p>
          <a:p>
            <a:pPr algn="l">
              <a:lnSpc>
                <a:spcPts val="3889"/>
              </a:lnSpc>
            </a:pPr>
            <a:r>
              <a:rPr lang="en-US" sz="2000" dirty="0">
                <a:solidFill>
                  <a:srgbClr val="333F70"/>
                </a:solidFill>
                <a:latin typeface="Open Sans"/>
                <a:ea typeface="Open Sans"/>
                <a:cs typeface="Open Sans"/>
                <a:sym typeface="Open Sans"/>
              </a:rPr>
              <a:t>    }</a:t>
            </a:r>
          </a:p>
          <a:p>
            <a:pPr algn="l">
              <a:lnSpc>
                <a:spcPts val="3889"/>
              </a:lnSpc>
            </a:pPr>
            <a:r>
              <a:rPr lang="en-US" sz="2000" dirty="0">
                <a:solidFill>
                  <a:srgbClr val="333F70"/>
                </a:solidFill>
                <a:latin typeface="Open Sans"/>
                <a:ea typeface="Open Sans"/>
                <a:cs typeface="Open Sans"/>
                <a:sym typeface="Open Sans"/>
              </a:rPr>
              <a:t>}</a:t>
            </a:r>
          </a:p>
          <a:p>
            <a:pPr algn="l">
              <a:lnSpc>
                <a:spcPts val="3890"/>
              </a:lnSpc>
            </a:pPr>
            <a:endParaRPr lang="en-US" sz="3052" dirty="0">
              <a:solidFill>
                <a:srgbClr val="333F70"/>
              </a:solidFill>
              <a:latin typeface="Open Sans"/>
              <a:ea typeface="Open Sans"/>
              <a:cs typeface="Open Sans"/>
              <a:sym typeface="Open Sans"/>
            </a:endParaRPr>
          </a:p>
        </p:txBody>
      </p:sp>
      <p:grpSp>
        <p:nvGrpSpPr>
          <p:cNvPr id="13" name="Group 13"/>
          <p:cNvGrpSpPr/>
          <p:nvPr/>
        </p:nvGrpSpPr>
        <p:grpSpPr>
          <a:xfrm>
            <a:off x="853558" y="6998375"/>
            <a:ext cx="5397936" cy="2709356"/>
            <a:chOff x="0" y="0"/>
            <a:chExt cx="7197248" cy="3612475"/>
          </a:xfrm>
        </p:grpSpPr>
        <p:sp>
          <p:nvSpPr>
            <p:cNvPr id="14" name="Freeform 14"/>
            <p:cNvSpPr/>
            <p:nvPr/>
          </p:nvSpPr>
          <p:spPr>
            <a:xfrm>
              <a:off x="15240" y="15240"/>
              <a:ext cx="7166737" cy="3582035"/>
            </a:xfrm>
            <a:custGeom>
              <a:avLst/>
              <a:gdLst/>
              <a:ahLst/>
              <a:cxnLst/>
              <a:rect l="l" t="t" r="r" b="b"/>
              <a:pathLst>
                <a:path w="7166737" h="3582035">
                  <a:moveTo>
                    <a:pt x="0" y="182880"/>
                  </a:moveTo>
                  <a:cubicBezTo>
                    <a:pt x="0" y="81915"/>
                    <a:pt x="82296" y="0"/>
                    <a:pt x="183642" y="0"/>
                  </a:cubicBezTo>
                  <a:lnTo>
                    <a:pt x="6983095" y="0"/>
                  </a:lnTo>
                  <a:cubicBezTo>
                    <a:pt x="7084568" y="0"/>
                    <a:pt x="7166737" y="81915"/>
                    <a:pt x="7166737" y="182880"/>
                  </a:cubicBezTo>
                  <a:lnTo>
                    <a:pt x="7166737" y="3399155"/>
                  </a:lnTo>
                  <a:cubicBezTo>
                    <a:pt x="7166737" y="3500120"/>
                    <a:pt x="7084441" y="3582035"/>
                    <a:pt x="6983095" y="3582035"/>
                  </a:cubicBezTo>
                  <a:lnTo>
                    <a:pt x="183642" y="3582035"/>
                  </a:lnTo>
                  <a:cubicBezTo>
                    <a:pt x="82169" y="3582035"/>
                    <a:pt x="0" y="3500120"/>
                    <a:pt x="0" y="3399155"/>
                  </a:cubicBezTo>
                  <a:close/>
                </a:path>
              </a:pathLst>
            </a:custGeom>
            <a:solidFill>
              <a:srgbClr val="FFFFFF"/>
            </a:solidFill>
          </p:spPr>
        </p:sp>
        <p:sp>
          <p:nvSpPr>
            <p:cNvPr id="15" name="Freeform 15"/>
            <p:cNvSpPr/>
            <p:nvPr/>
          </p:nvSpPr>
          <p:spPr>
            <a:xfrm>
              <a:off x="0" y="0"/>
              <a:ext cx="7197217" cy="3612515"/>
            </a:xfrm>
            <a:custGeom>
              <a:avLst/>
              <a:gdLst/>
              <a:ahLst/>
              <a:cxnLst/>
              <a:rect l="l" t="t" r="r" b="b"/>
              <a:pathLst>
                <a:path w="7197217" h="3612515">
                  <a:moveTo>
                    <a:pt x="0" y="198120"/>
                  </a:moveTo>
                  <a:cubicBezTo>
                    <a:pt x="0" y="88646"/>
                    <a:pt x="89154" y="0"/>
                    <a:pt x="198882" y="0"/>
                  </a:cubicBezTo>
                  <a:lnTo>
                    <a:pt x="6998335" y="0"/>
                  </a:lnTo>
                  <a:lnTo>
                    <a:pt x="6998335" y="15240"/>
                  </a:lnTo>
                  <a:lnTo>
                    <a:pt x="6998335" y="0"/>
                  </a:lnTo>
                  <a:cubicBezTo>
                    <a:pt x="7108190" y="0"/>
                    <a:pt x="7197217" y="88646"/>
                    <a:pt x="7197217" y="198120"/>
                  </a:cubicBezTo>
                  <a:lnTo>
                    <a:pt x="7181977" y="198120"/>
                  </a:lnTo>
                  <a:lnTo>
                    <a:pt x="7197217" y="198120"/>
                  </a:lnTo>
                  <a:lnTo>
                    <a:pt x="7197217" y="3414395"/>
                  </a:lnTo>
                  <a:lnTo>
                    <a:pt x="7181977" y="3414395"/>
                  </a:lnTo>
                  <a:lnTo>
                    <a:pt x="7197217" y="3414395"/>
                  </a:lnTo>
                  <a:cubicBezTo>
                    <a:pt x="7197217" y="3523869"/>
                    <a:pt x="7108063" y="3612515"/>
                    <a:pt x="6998335" y="3612515"/>
                  </a:cubicBezTo>
                  <a:lnTo>
                    <a:pt x="6998335" y="3597275"/>
                  </a:lnTo>
                  <a:lnTo>
                    <a:pt x="6998335" y="3612515"/>
                  </a:lnTo>
                  <a:lnTo>
                    <a:pt x="198882" y="3612515"/>
                  </a:lnTo>
                  <a:lnTo>
                    <a:pt x="198882" y="3597275"/>
                  </a:lnTo>
                  <a:lnTo>
                    <a:pt x="198882" y="3612515"/>
                  </a:lnTo>
                  <a:cubicBezTo>
                    <a:pt x="89154" y="3612515"/>
                    <a:pt x="0" y="3523869"/>
                    <a:pt x="0" y="3414395"/>
                  </a:cubicBezTo>
                  <a:lnTo>
                    <a:pt x="0" y="198120"/>
                  </a:lnTo>
                  <a:lnTo>
                    <a:pt x="15240" y="198120"/>
                  </a:lnTo>
                  <a:lnTo>
                    <a:pt x="0" y="198120"/>
                  </a:lnTo>
                  <a:moveTo>
                    <a:pt x="30480" y="198120"/>
                  </a:moveTo>
                  <a:lnTo>
                    <a:pt x="30480" y="3414395"/>
                  </a:lnTo>
                  <a:lnTo>
                    <a:pt x="15240" y="3414395"/>
                  </a:lnTo>
                  <a:lnTo>
                    <a:pt x="30480" y="3414395"/>
                  </a:lnTo>
                  <a:cubicBezTo>
                    <a:pt x="30480" y="3506978"/>
                    <a:pt x="105791" y="3582035"/>
                    <a:pt x="198882" y="3582035"/>
                  </a:cubicBezTo>
                  <a:lnTo>
                    <a:pt x="6998335" y="3582035"/>
                  </a:lnTo>
                  <a:cubicBezTo>
                    <a:pt x="7091426" y="3582035"/>
                    <a:pt x="7166737" y="3506851"/>
                    <a:pt x="7166737" y="3414395"/>
                  </a:cubicBezTo>
                  <a:lnTo>
                    <a:pt x="7166737" y="198120"/>
                  </a:lnTo>
                  <a:cubicBezTo>
                    <a:pt x="7166737" y="105537"/>
                    <a:pt x="7091426" y="30480"/>
                    <a:pt x="6998335" y="30480"/>
                  </a:cubicBezTo>
                  <a:lnTo>
                    <a:pt x="198882" y="30480"/>
                  </a:lnTo>
                  <a:lnTo>
                    <a:pt x="198882" y="15240"/>
                  </a:lnTo>
                  <a:lnTo>
                    <a:pt x="198882" y="30480"/>
                  </a:lnTo>
                  <a:cubicBezTo>
                    <a:pt x="105791" y="30480"/>
                    <a:pt x="30480" y="105664"/>
                    <a:pt x="30480" y="198120"/>
                  </a:cubicBezTo>
                  <a:close/>
                </a:path>
              </a:pathLst>
            </a:custGeom>
            <a:solidFill>
              <a:srgbClr val="BCDBD4"/>
            </a:solidFill>
          </p:spPr>
        </p:sp>
      </p:grpSp>
      <p:grpSp>
        <p:nvGrpSpPr>
          <p:cNvPr id="16" name="Group 16"/>
          <p:cNvGrpSpPr/>
          <p:nvPr/>
        </p:nvGrpSpPr>
        <p:grpSpPr>
          <a:xfrm>
            <a:off x="836413" y="7009805"/>
            <a:ext cx="114300" cy="2686496"/>
            <a:chOff x="0" y="0"/>
            <a:chExt cx="152400" cy="3581995"/>
          </a:xfrm>
        </p:grpSpPr>
        <p:sp>
          <p:nvSpPr>
            <p:cNvPr id="17" name="Freeform 17"/>
            <p:cNvSpPr/>
            <p:nvPr/>
          </p:nvSpPr>
          <p:spPr>
            <a:xfrm>
              <a:off x="0" y="0"/>
              <a:ext cx="152400" cy="3582035"/>
            </a:xfrm>
            <a:custGeom>
              <a:avLst/>
              <a:gdLst/>
              <a:ahLst/>
              <a:cxnLst/>
              <a:rect l="l" t="t" r="r" b="b"/>
              <a:pathLst>
                <a:path w="152400" h="3582035">
                  <a:moveTo>
                    <a:pt x="0" y="76200"/>
                  </a:moveTo>
                  <a:cubicBezTo>
                    <a:pt x="0" y="34163"/>
                    <a:pt x="34163" y="0"/>
                    <a:pt x="76200" y="0"/>
                  </a:cubicBezTo>
                  <a:cubicBezTo>
                    <a:pt x="118237" y="0"/>
                    <a:pt x="152400" y="34163"/>
                    <a:pt x="152400" y="76200"/>
                  </a:cubicBezTo>
                  <a:lnTo>
                    <a:pt x="152400" y="3505835"/>
                  </a:lnTo>
                  <a:cubicBezTo>
                    <a:pt x="152400" y="3547872"/>
                    <a:pt x="118237" y="3582035"/>
                    <a:pt x="76200" y="3582035"/>
                  </a:cubicBezTo>
                  <a:cubicBezTo>
                    <a:pt x="34163" y="3582035"/>
                    <a:pt x="0" y="3547872"/>
                    <a:pt x="0" y="3505835"/>
                  </a:cubicBezTo>
                  <a:close/>
                </a:path>
              </a:pathLst>
            </a:custGeom>
            <a:solidFill>
              <a:srgbClr val="26A688"/>
            </a:solidFill>
          </p:spPr>
        </p:sp>
      </p:grpSp>
      <p:sp>
        <p:nvSpPr>
          <p:cNvPr id="18" name="TextBox 18"/>
          <p:cNvSpPr txBox="1"/>
          <p:nvPr/>
        </p:nvSpPr>
        <p:spPr>
          <a:xfrm>
            <a:off x="1195536" y="7245102"/>
            <a:ext cx="2703165" cy="347365"/>
          </a:xfrm>
          <a:prstGeom prst="rect">
            <a:avLst/>
          </a:prstGeom>
        </p:spPr>
        <p:txBody>
          <a:bodyPr lIns="0" tIns="0" rIns="0" bIns="0" rtlCol="0" anchor="t">
            <a:spAutoFit/>
          </a:bodyPr>
          <a:lstStyle/>
          <a:p>
            <a:pPr algn="l">
              <a:lnSpc>
                <a:spcPts val="2100"/>
              </a:lnSpc>
            </a:pPr>
            <a:r>
              <a:rPr lang="en-US" sz="2125" b="1">
                <a:solidFill>
                  <a:srgbClr val="333F70"/>
                </a:solidFill>
                <a:latin typeface="Consolas Bold"/>
                <a:ea typeface="Consolas Bold"/>
                <a:cs typeface="Consolas Bold"/>
                <a:sym typeface="Consolas Bold"/>
              </a:rPr>
              <a:t>uint256</a:t>
            </a:r>
          </a:p>
        </p:txBody>
      </p:sp>
      <p:sp>
        <p:nvSpPr>
          <p:cNvPr id="19" name="TextBox 19"/>
          <p:cNvSpPr txBox="1"/>
          <p:nvPr/>
        </p:nvSpPr>
        <p:spPr>
          <a:xfrm>
            <a:off x="1195536" y="7712571"/>
            <a:ext cx="4799707" cy="1393031"/>
          </a:xfrm>
          <a:prstGeom prst="rect">
            <a:avLst/>
          </a:prstGeom>
        </p:spPr>
        <p:txBody>
          <a:bodyPr lIns="0" tIns="0" rIns="0" bIns="0" rtlCol="0" anchor="t">
            <a:spAutoFit/>
          </a:bodyPr>
          <a:lstStyle/>
          <a:p>
            <a:pPr algn="l">
              <a:lnSpc>
                <a:spcPts val="2149"/>
              </a:lnSpc>
            </a:pPr>
            <a:r>
              <a:rPr lang="en-US" sz="1686">
                <a:solidFill>
                  <a:srgbClr val="333F70"/>
                </a:solidFill>
                <a:latin typeface="Open Sans"/>
                <a:ea typeface="Open Sans"/>
                <a:cs typeface="Open Sans"/>
                <a:sym typeface="Open Sans"/>
              </a:rPr>
              <a:t>A data type representing an unsigned integer of 256 bits. It's commonly used for handling Ether values or other large non-negative numbers in Solidity.</a:t>
            </a:r>
          </a:p>
        </p:txBody>
      </p:sp>
      <p:grpSp>
        <p:nvGrpSpPr>
          <p:cNvPr id="20" name="Group 20"/>
          <p:cNvGrpSpPr/>
          <p:nvPr/>
        </p:nvGrpSpPr>
        <p:grpSpPr>
          <a:xfrm>
            <a:off x="6444882" y="6998375"/>
            <a:ext cx="5398085" cy="2709356"/>
            <a:chOff x="0" y="0"/>
            <a:chExt cx="7197447" cy="3612475"/>
          </a:xfrm>
        </p:grpSpPr>
        <p:sp>
          <p:nvSpPr>
            <p:cNvPr id="21" name="Freeform 21"/>
            <p:cNvSpPr/>
            <p:nvPr/>
          </p:nvSpPr>
          <p:spPr>
            <a:xfrm>
              <a:off x="15240" y="15240"/>
              <a:ext cx="7166864" cy="3582035"/>
            </a:xfrm>
            <a:custGeom>
              <a:avLst/>
              <a:gdLst/>
              <a:ahLst/>
              <a:cxnLst/>
              <a:rect l="l" t="t" r="r" b="b"/>
              <a:pathLst>
                <a:path w="7166864" h="3582035">
                  <a:moveTo>
                    <a:pt x="0" y="182880"/>
                  </a:moveTo>
                  <a:cubicBezTo>
                    <a:pt x="0" y="81915"/>
                    <a:pt x="82296" y="0"/>
                    <a:pt x="183642" y="0"/>
                  </a:cubicBezTo>
                  <a:lnTo>
                    <a:pt x="6983222" y="0"/>
                  </a:lnTo>
                  <a:cubicBezTo>
                    <a:pt x="7084696" y="0"/>
                    <a:pt x="7166864" y="81915"/>
                    <a:pt x="7166864" y="182880"/>
                  </a:cubicBezTo>
                  <a:lnTo>
                    <a:pt x="7166864" y="3399155"/>
                  </a:lnTo>
                  <a:cubicBezTo>
                    <a:pt x="7166864" y="3500120"/>
                    <a:pt x="7084568" y="3582035"/>
                    <a:pt x="6983222" y="3582035"/>
                  </a:cubicBezTo>
                  <a:lnTo>
                    <a:pt x="183642" y="3582035"/>
                  </a:lnTo>
                  <a:cubicBezTo>
                    <a:pt x="82169" y="3582035"/>
                    <a:pt x="0" y="3500120"/>
                    <a:pt x="0" y="3399155"/>
                  </a:cubicBezTo>
                  <a:close/>
                </a:path>
              </a:pathLst>
            </a:custGeom>
            <a:solidFill>
              <a:srgbClr val="FFFFFF"/>
            </a:solidFill>
          </p:spPr>
        </p:sp>
        <p:sp>
          <p:nvSpPr>
            <p:cNvPr id="22" name="Freeform 22"/>
            <p:cNvSpPr/>
            <p:nvPr/>
          </p:nvSpPr>
          <p:spPr>
            <a:xfrm>
              <a:off x="0" y="0"/>
              <a:ext cx="7197344" cy="3612515"/>
            </a:xfrm>
            <a:custGeom>
              <a:avLst/>
              <a:gdLst/>
              <a:ahLst/>
              <a:cxnLst/>
              <a:rect l="l" t="t" r="r" b="b"/>
              <a:pathLst>
                <a:path w="7197344" h="3612515">
                  <a:moveTo>
                    <a:pt x="0" y="198120"/>
                  </a:moveTo>
                  <a:cubicBezTo>
                    <a:pt x="0" y="88646"/>
                    <a:pt x="89154" y="0"/>
                    <a:pt x="198882" y="0"/>
                  </a:cubicBezTo>
                  <a:lnTo>
                    <a:pt x="6998462" y="0"/>
                  </a:lnTo>
                  <a:lnTo>
                    <a:pt x="6998462" y="15240"/>
                  </a:lnTo>
                  <a:lnTo>
                    <a:pt x="6998462" y="0"/>
                  </a:lnTo>
                  <a:cubicBezTo>
                    <a:pt x="7108317" y="0"/>
                    <a:pt x="7197344" y="88646"/>
                    <a:pt x="7197344" y="198120"/>
                  </a:cubicBezTo>
                  <a:lnTo>
                    <a:pt x="7182104" y="198120"/>
                  </a:lnTo>
                  <a:lnTo>
                    <a:pt x="7197344" y="198120"/>
                  </a:lnTo>
                  <a:lnTo>
                    <a:pt x="7197344" y="3414395"/>
                  </a:lnTo>
                  <a:lnTo>
                    <a:pt x="7182104" y="3414395"/>
                  </a:lnTo>
                  <a:lnTo>
                    <a:pt x="7197344" y="3414395"/>
                  </a:lnTo>
                  <a:cubicBezTo>
                    <a:pt x="7197344" y="3523869"/>
                    <a:pt x="7108190" y="3612515"/>
                    <a:pt x="6998462" y="3612515"/>
                  </a:cubicBezTo>
                  <a:lnTo>
                    <a:pt x="6998462" y="3597275"/>
                  </a:lnTo>
                  <a:lnTo>
                    <a:pt x="6998462" y="3612515"/>
                  </a:lnTo>
                  <a:lnTo>
                    <a:pt x="198882" y="3612515"/>
                  </a:lnTo>
                  <a:lnTo>
                    <a:pt x="198882" y="3597275"/>
                  </a:lnTo>
                  <a:lnTo>
                    <a:pt x="198882" y="3612515"/>
                  </a:lnTo>
                  <a:cubicBezTo>
                    <a:pt x="89154" y="3612515"/>
                    <a:pt x="0" y="3523869"/>
                    <a:pt x="0" y="3414395"/>
                  </a:cubicBezTo>
                  <a:lnTo>
                    <a:pt x="0" y="198120"/>
                  </a:lnTo>
                  <a:lnTo>
                    <a:pt x="15240" y="198120"/>
                  </a:lnTo>
                  <a:lnTo>
                    <a:pt x="0" y="198120"/>
                  </a:lnTo>
                  <a:moveTo>
                    <a:pt x="30480" y="198120"/>
                  </a:moveTo>
                  <a:lnTo>
                    <a:pt x="30480" y="3414395"/>
                  </a:lnTo>
                  <a:lnTo>
                    <a:pt x="15240" y="3414395"/>
                  </a:lnTo>
                  <a:lnTo>
                    <a:pt x="30480" y="3414395"/>
                  </a:lnTo>
                  <a:cubicBezTo>
                    <a:pt x="30480" y="3506978"/>
                    <a:pt x="105791" y="3582035"/>
                    <a:pt x="198882" y="3582035"/>
                  </a:cubicBezTo>
                  <a:lnTo>
                    <a:pt x="6998462" y="3582035"/>
                  </a:lnTo>
                  <a:cubicBezTo>
                    <a:pt x="7091553" y="3582035"/>
                    <a:pt x="7166864" y="3506851"/>
                    <a:pt x="7166864" y="3414395"/>
                  </a:cubicBezTo>
                  <a:lnTo>
                    <a:pt x="7166864" y="198120"/>
                  </a:lnTo>
                  <a:cubicBezTo>
                    <a:pt x="7166864" y="105537"/>
                    <a:pt x="7091553" y="30480"/>
                    <a:pt x="6998462" y="30480"/>
                  </a:cubicBezTo>
                  <a:lnTo>
                    <a:pt x="198882" y="30480"/>
                  </a:lnTo>
                  <a:lnTo>
                    <a:pt x="198882" y="15240"/>
                  </a:lnTo>
                  <a:lnTo>
                    <a:pt x="198882" y="30480"/>
                  </a:lnTo>
                  <a:cubicBezTo>
                    <a:pt x="105791" y="30480"/>
                    <a:pt x="30480" y="105664"/>
                    <a:pt x="30480" y="198120"/>
                  </a:cubicBezTo>
                  <a:close/>
                </a:path>
              </a:pathLst>
            </a:custGeom>
            <a:solidFill>
              <a:srgbClr val="BCDBD4"/>
            </a:solidFill>
          </p:spPr>
        </p:sp>
      </p:grpSp>
      <p:grpSp>
        <p:nvGrpSpPr>
          <p:cNvPr id="23" name="Group 23"/>
          <p:cNvGrpSpPr/>
          <p:nvPr/>
        </p:nvGrpSpPr>
        <p:grpSpPr>
          <a:xfrm>
            <a:off x="6427737" y="7009805"/>
            <a:ext cx="114300" cy="2686496"/>
            <a:chOff x="0" y="0"/>
            <a:chExt cx="152400" cy="3581995"/>
          </a:xfrm>
        </p:grpSpPr>
        <p:sp>
          <p:nvSpPr>
            <p:cNvPr id="24" name="Freeform 24"/>
            <p:cNvSpPr/>
            <p:nvPr/>
          </p:nvSpPr>
          <p:spPr>
            <a:xfrm>
              <a:off x="0" y="0"/>
              <a:ext cx="152400" cy="3582035"/>
            </a:xfrm>
            <a:custGeom>
              <a:avLst/>
              <a:gdLst/>
              <a:ahLst/>
              <a:cxnLst/>
              <a:rect l="l" t="t" r="r" b="b"/>
              <a:pathLst>
                <a:path w="152400" h="3582035">
                  <a:moveTo>
                    <a:pt x="0" y="76200"/>
                  </a:moveTo>
                  <a:cubicBezTo>
                    <a:pt x="0" y="34163"/>
                    <a:pt x="34163" y="0"/>
                    <a:pt x="76200" y="0"/>
                  </a:cubicBezTo>
                  <a:cubicBezTo>
                    <a:pt x="118237" y="0"/>
                    <a:pt x="152400" y="34163"/>
                    <a:pt x="152400" y="76200"/>
                  </a:cubicBezTo>
                  <a:lnTo>
                    <a:pt x="152400" y="3505835"/>
                  </a:lnTo>
                  <a:cubicBezTo>
                    <a:pt x="152400" y="3547872"/>
                    <a:pt x="118237" y="3582035"/>
                    <a:pt x="76200" y="3582035"/>
                  </a:cubicBezTo>
                  <a:cubicBezTo>
                    <a:pt x="34163" y="3582035"/>
                    <a:pt x="0" y="3547872"/>
                    <a:pt x="0" y="3505835"/>
                  </a:cubicBezTo>
                  <a:close/>
                </a:path>
              </a:pathLst>
            </a:custGeom>
            <a:solidFill>
              <a:srgbClr val="26A688"/>
            </a:solidFill>
          </p:spPr>
        </p:sp>
      </p:grpSp>
      <p:sp>
        <p:nvSpPr>
          <p:cNvPr id="25" name="TextBox 25"/>
          <p:cNvSpPr txBox="1"/>
          <p:nvPr/>
        </p:nvSpPr>
        <p:spPr>
          <a:xfrm>
            <a:off x="6786860" y="7283202"/>
            <a:ext cx="3608337" cy="309265"/>
          </a:xfrm>
          <a:prstGeom prst="rect">
            <a:avLst/>
          </a:prstGeom>
        </p:spPr>
        <p:txBody>
          <a:bodyPr lIns="0" tIns="0" rIns="0" bIns="0" rtlCol="0" anchor="t">
            <a:spAutoFit/>
          </a:bodyPr>
          <a:lstStyle/>
          <a:p>
            <a:pPr algn="l">
              <a:lnSpc>
                <a:spcPts val="2100"/>
              </a:lnSpc>
            </a:pPr>
            <a:r>
              <a:rPr lang="en-US" sz="2125" b="1">
                <a:solidFill>
                  <a:srgbClr val="333F70"/>
                </a:solidFill>
                <a:latin typeface="Arimo Bold"/>
                <a:ea typeface="Arimo Bold"/>
                <a:cs typeface="Arimo Bold"/>
                <a:sym typeface="Arimo Bold"/>
              </a:rPr>
              <a:t>Function Parameters</a:t>
            </a:r>
          </a:p>
        </p:txBody>
      </p:sp>
      <p:sp>
        <p:nvSpPr>
          <p:cNvPr id="26" name="TextBox 26"/>
          <p:cNvSpPr txBox="1"/>
          <p:nvPr/>
        </p:nvSpPr>
        <p:spPr>
          <a:xfrm>
            <a:off x="6786860" y="7712571"/>
            <a:ext cx="4799856" cy="1393031"/>
          </a:xfrm>
          <a:prstGeom prst="rect">
            <a:avLst/>
          </a:prstGeom>
        </p:spPr>
        <p:txBody>
          <a:bodyPr lIns="0" tIns="0" rIns="0" bIns="0" rtlCol="0" anchor="t">
            <a:spAutoFit/>
          </a:bodyPr>
          <a:lstStyle/>
          <a:p>
            <a:pPr algn="l">
              <a:lnSpc>
                <a:spcPts val="2149"/>
              </a:lnSpc>
            </a:pPr>
            <a:r>
              <a:rPr lang="en-US" sz="1686">
                <a:solidFill>
                  <a:srgbClr val="333F70"/>
                </a:solidFill>
                <a:latin typeface="Open Sans"/>
                <a:ea typeface="Open Sans"/>
                <a:cs typeface="Open Sans"/>
                <a:sym typeface="Open Sans"/>
              </a:rPr>
              <a:t>Variables declared within the parentheses of a function, such as a and b in add(uint256 a, uint256 b). They are inputs required for the function to execute its logic.</a:t>
            </a:r>
          </a:p>
        </p:txBody>
      </p:sp>
      <p:grpSp>
        <p:nvGrpSpPr>
          <p:cNvPr id="27" name="Group 27"/>
          <p:cNvGrpSpPr/>
          <p:nvPr/>
        </p:nvGrpSpPr>
        <p:grpSpPr>
          <a:xfrm>
            <a:off x="12036355" y="6998375"/>
            <a:ext cx="5398085" cy="2709356"/>
            <a:chOff x="0" y="0"/>
            <a:chExt cx="7197447" cy="3612475"/>
          </a:xfrm>
        </p:grpSpPr>
        <p:sp>
          <p:nvSpPr>
            <p:cNvPr id="28" name="Freeform 28"/>
            <p:cNvSpPr/>
            <p:nvPr/>
          </p:nvSpPr>
          <p:spPr>
            <a:xfrm>
              <a:off x="15240" y="15240"/>
              <a:ext cx="7166864" cy="3582035"/>
            </a:xfrm>
            <a:custGeom>
              <a:avLst/>
              <a:gdLst/>
              <a:ahLst/>
              <a:cxnLst/>
              <a:rect l="l" t="t" r="r" b="b"/>
              <a:pathLst>
                <a:path w="7166864" h="3582035">
                  <a:moveTo>
                    <a:pt x="0" y="182880"/>
                  </a:moveTo>
                  <a:cubicBezTo>
                    <a:pt x="0" y="81915"/>
                    <a:pt x="82296" y="0"/>
                    <a:pt x="183642" y="0"/>
                  </a:cubicBezTo>
                  <a:lnTo>
                    <a:pt x="6983222" y="0"/>
                  </a:lnTo>
                  <a:cubicBezTo>
                    <a:pt x="7084696" y="0"/>
                    <a:pt x="7166864" y="81915"/>
                    <a:pt x="7166864" y="182880"/>
                  </a:cubicBezTo>
                  <a:lnTo>
                    <a:pt x="7166864" y="3399155"/>
                  </a:lnTo>
                  <a:cubicBezTo>
                    <a:pt x="7166864" y="3500120"/>
                    <a:pt x="7084568" y="3582035"/>
                    <a:pt x="6983222" y="3582035"/>
                  </a:cubicBezTo>
                  <a:lnTo>
                    <a:pt x="183642" y="3582035"/>
                  </a:lnTo>
                  <a:cubicBezTo>
                    <a:pt x="82169" y="3582035"/>
                    <a:pt x="0" y="3500120"/>
                    <a:pt x="0" y="3399155"/>
                  </a:cubicBezTo>
                  <a:close/>
                </a:path>
              </a:pathLst>
            </a:custGeom>
            <a:solidFill>
              <a:srgbClr val="FFFFFF"/>
            </a:solidFill>
          </p:spPr>
        </p:sp>
        <p:sp>
          <p:nvSpPr>
            <p:cNvPr id="29" name="Freeform 29"/>
            <p:cNvSpPr/>
            <p:nvPr/>
          </p:nvSpPr>
          <p:spPr>
            <a:xfrm>
              <a:off x="0" y="0"/>
              <a:ext cx="7197344" cy="3612515"/>
            </a:xfrm>
            <a:custGeom>
              <a:avLst/>
              <a:gdLst/>
              <a:ahLst/>
              <a:cxnLst/>
              <a:rect l="l" t="t" r="r" b="b"/>
              <a:pathLst>
                <a:path w="7197344" h="3612515">
                  <a:moveTo>
                    <a:pt x="0" y="198120"/>
                  </a:moveTo>
                  <a:cubicBezTo>
                    <a:pt x="0" y="88646"/>
                    <a:pt x="89154" y="0"/>
                    <a:pt x="198882" y="0"/>
                  </a:cubicBezTo>
                  <a:lnTo>
                    <a:pt x="6998462" y="0"/>
                  </a:lnTo>
                  <a:lnTo>
                    <a:pt x="6998462" y="15240"/>
                  </a:lnTo>
                  <a:lnTo>
                    <a:pt x="6998462" y="0"/>
                  </a:lnTo>
                  <a:cubicBezTo>
                    <a:pt x="7108317" y="0"/>
                    <a:pt x="7197344" y="88646"/>
                    <a:pt x="7197344" y="198120"/>
                  </a:cubicBezTo>
                  <a:lnTo>
                    <a:pt x="7182104" y="198120"/>
                  </a:lnTo>
                  <a:lnTo>
                    <a:pt x="7197344" y="198120"/>
                  </a:lnTo>
                  <a:lnTo>
                    <a:pt x="7197344" y="3414395"/>
                  </a:lnTo>
                  <a:lnTo>
                    <a:pt x="7182104" y="3414395"/>
                  </a:lnTo>
                  <a:lnTo>
                    <a:pt x="7197344" y="3414395"/>
                  </a:lnTo>
                  <a:cubicBezTo>
                    <a:pt x="7197344" y="3523869"/>
                    <a:pt x="7108190" y="3612515"/>
                    <a:pt x="6998462" y="3612515"/>
                  </a:cubicBezTo>
                  <a:lnTo>
                    <a:pt x="6998462" y="3597275"/>
                  </a:lnTo>
                  <a:lnTo>
                    <a:pt x="6998462" y="3612515"/>
                  </a:lnTo>
                  <a:lnTo>
                    <a:pt x="198882" y="3612515"/>
                  </a:lnTo>
                  <a:lnTo>
                    <a:pt x="198882" y="3597275"/>
                  </a:lnTo>
                  <a:lnTo>
                    <a:pt x="198882" y="3612515"/>
                  </a:lnTo>
                  <a:cubicBezTo>
                    <a:pt x="89154" y="3612515"/>
                    <a:pt x="0" y="3523869"/>
                    <a:pt x="0" y="3414395"/>
                  </a:cubicBezTo>
                  <a:lnTo>
                    <a:pt x="0" y="198120"/>
                  </a:lnTo>
                  <a:lnTo>
                    <a:pt x="15240" y="198120"/>
                  </a:lnTo>
                  <a:lnTo>
                    <a:pt x="0" y="198120"/>
                  </a:lnTo>
                  <a:moveTo>
                    <a:pt x="30480" y="198120"/>
                  </a:moveTo>
                  <a:lnTo>
                    <a:pt x="30480" y="3414395"/>
                  </a:lnTo>
                  <a:lnTo>
                    <a:pt x="15240" y="3414395"/>
                  </a:lnTo>
                  <a:lnTo>
                    <a:pt x="30480" y="3414395"/>
                  </a:lnTo>
                  <a:cubicBezTo>
                    <a:pt x="30480" y="3506978"/>
                    <a:pt x="105791" y="3582035"/>
                    <a:pt x="198882" y="3582035"/>
                  </a:cubicBezTo>
                  <a:lnTo>
                    <a:pt x="6998462" y="3582035"/>
                  </a:lnTo>
                  <a:cubicBezTo>
                    <a:pt x="7091553" y="3582035"/>
                    <a:pt x="7166864" y="3506851"/>
                    <a:pt x="7166864" y="3414395"/>
                  </a:cubicBezTo>
                  <a:lnTo>
                    <a:pt x="7166864" y="198120"/>
                  </a:lnTo>
                  <a:cubicBezTo>
                    <a:pt x="7166864" y="105537"/>
                    <a:pt x="7091553" y="30480"/>
                    <a:pt x="6998462" y="30480"/>
                  </a:cubicBezTo>
                  <a:lnTo>
                    <a:pt x="198882" y="30480"/>
                  </a:lnTo>
                  <a:lnTo>
                    <a:pt x="198882" y="15240"/>
                  </a:lnTo>
                  <a:lnTo>
                    <a:pt x="198882" y="30480"/>
                  </a:lnTo>
                  <a:cubicBezTo>
                    <a:pt x="105791" y="30480"/>
                    <a:pt x="30480" y="105664"/>
                    <a:pt x="30480" y="198120"/>
                  </a:cubicBezTo>
                  <a:close/>
                </a:path>
              </a:pathLst>
            </a:custGeom>
            <a:solidFill>
              <a:srgbClr val="BCDBD4"/>
            </a:solidFill>
          </p:spPr>
        </p:sp>
      </p:grpSp>
      <p:grpSp>
        <p:nvGrpSpPr>
          <p:cNvPr id="30" name="Group 30"/>
          <p:cNvGrpSpPr/>
          <p:nvPr/>
        </p:nvGrpSpPr>
        <p:grpSpPr>
          <a:xfrm>
            <a:off x="12019210" y="7009805"/>
            <a:ext cx="114300" cy="2686496"/>
            <a:chOff x="0" y="0"/>
            <a:chExt cx="152400" cy="3581995"/>
          </a:xfrm>
        </p:grpSpPr>
        <p:sp>
          <p:nvSpPr>
            <p:cNvPr id="31" name="Freeform 31"/>
            <p:cNvSpPr/>
            <p:nvPr/>
          </p:nvSpPr>
          <p:spPr>
            <a:xfrm>
              <a:off x="0" y="0"/>
              <a:ext cx="152400" cy="3582035"/>
            </a:xfrm>
            <a:custGeom>
              <a:avLst/>
              <a:gdLst/>
              <a:ahLst/>
              <a:cxnLst/>
              <a:rect l="l" t="t" r="r" b="b"/>
              <a:pathLst>
                <a:path w="152400" h="3582035">
                  <a:moveTo>
                    <a:pt x="0" y="76200"/>
                  </a:moveTo>
                  <a:cubicBezTo>
                    <a:pt x="0" y="34163"/>
                    <a:pt x="34163" y="0"/>
                    <a:pt x="76200" y="0"/>
                  </a:cubicBezTo>
                  <a:cubicBezTo>
                    <a:pt x="118237" y="0"/>
                    <a:pt x="152400" y="34163"/>
                    <a:pt x="152400" y="76200"/>
                  </a:cubicBezTo>
                  <a:lnTo>
                    <a:pt x="152400" y="3505835"/>
                  </a:lnTo>
                  <a:cubicBezTo>
                    <a:pt x="152400" y="3547872"/>
                    <a:pt x="118237" y="3582035"/>
                    <a:pt x="76200" y="3582035"/>
                  </a:cubicBezTo>
                  <a:cubicBezTo>
                    <a:pt x="34163" y="3582035"/>
                    <a:pt x="0" y="3547872"/>
                    <a:pt x="0" y="3505835"/>
                  </a:cubicBezTo>
                  <a:close/>
                </a:path>
              </a:pathLst>
            </a:custGeom>
            <a:solidFill>
              <a:srgbClr val="26A688"/>
            </a:solidFill>
          </p:spPr>
        </p:sp>
      </p:grpSp>
      <p:sp>
        <p:nvSpPr>
          <p:cNvPr id="32" name="TextBox 32"/>
          <p:cNvSpPr txBox="1"/>
          <p:nvPr/>
        </p:nvSpPr>
        <p:spPr>
          <a:xfrm>
            <a:off x="12378332" y="7283202"/>
            <a:ext cx="2703165" cy="309265"/>
          </a:xfrm>
          <a:prstGeom prst="rect">
            <a:avLst/>
          </a:prstGeom>
        </p:spPr>
        <p:txBody>
          <a:bodyPr lIns="0" tIns="0" rIns="0" bIns="0" rtlCol="0" anchor="t">
            <a:spAutoFit/>
          </a:bodyPr>
          <a:lstStyle/>
          <a:p>
            <a:pPr algn="l">
              <a:lnSpc>
                <a:spcPts val="2100"/>
              </a:lnSpc>
            </a:pPr>
            <a:r>
              <a:rPr lang="en-US" sz="2125" b="1">
                <a:solidFill>
                  <a:srgbClr val="333F70"/>
                </a:solidFill>
                <a:latin typeface="Arimo Bold"/>
                <a:ea typeface="Arimo Bold"/>
                <a:cs typeface="Arimo Bold"/>
                <a:sym typeface="Arimo Bold"/>
              </a:rPr>
              <a:t>pure Functions</a:t>
            </a:r>
          </a:p>
        </p:txBody>
      </p:sp>
      <p:sp>
        <p:nvSpPr>
          <p:cNvPr id="33" name="TextBox 33"/>
          <p:cNvSpPr txBox="1"/>
          <p:nvPr/>
        </p:nvSpPr>
        <p:spPr>
          <a:xfrm>
            <a:off x="12378332" y="7712571"/>
            <a:ext cx="4799856" cy="1738907"/>
          </a:xfrm>
          <a:prstGeom prst="rect">
            <a:avLst/>
          </a:prstGeom>
        </p:spPr>
        <p:txBody>
          <a:bodyPr lIns="0" tIns="0" rIns="0" bIns="0" rtlCol="0" anchor="t">
            <a:spAutoFit/>
          </a:bodyPr>
          <a:lstStyle/>
          <a:p>
            <a:pPr algn="l">
              <a:lnSpc>
                <a:spcPts val="2149"/>
              </a:lnSpc>
            </a:pPr>
            <a:r>
              <a:rPr lang="en-US" sz="1686">
                <a:solidFill>
                  <a:srgbClr val="333F70"/>
                </a:solidFill>
                <a:latin typeface="Open Sans"/>
                <a:ea typeface="Open Sans"/>
                <a:cs typeface="Open Sans"/>
                <a:sym typeface="Open Sans"/>
              </a:rPr>
              <a:t>A function modifier indicating that the function does not read from or modify the contract's state. It only works with its input parameters and internal computations, making it gas-efficient.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6F5EE"/>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6" name="TextBox 6"/>
          <p:cNvSpPr txBox="1"/>
          <p:nvPr/>
        </p:nvSpPr>
        <p:spPr>
          <a:xfrm>
            <a:off x="992237" y="815876"/>
            <a:ext cx="16106477" cy="631031"/>
          </a:xfrm>
          <a:prstGeom prst="rect">
            <a:avLst/>
          </a:prstGeom>
        </p:spPr>
        <p:txBody>
          <a:bodyPr lIns="0" tIns="0" rIns="0" bIns="0" rtlCol="0" anchor="t">
            <a:spAutoFit/>
          </a:bodyPr>
          <a:lstStyle/>
          <a:p>
            <a:pPr algn="l">
              <a:lnSpc>
                <a:spcPts val="4350"/>
              </a:lnSpc>
            </a:pPr>
            <a:r>
              <a:rPr lang="en-US" sz="4375" b="1">
                <a:solidFill>
                  <a:srgbClr val="333F70"/>
                </a:solidFill>
                <a:latin typeface="Arimo Bold"/>
                <a:ea typeface="Arimo Bold"/>
                <a:cs typeface="Arimo Bold"/>
                <a:sym typeface="Arimo Bold"/>
              </a:rPr>
              <a:t>Deploying &amp; Interacting with Smart Contracts</a:t>
            </a:r>
          </a:p>
        </p:txBody>
      </p:sp>
      <p:sp>
        <p:nvSpPr>
          <p:cNvPr id="7" name="TextBox 7"/>
          <p:cNvSpPr txBox="1"/>
          <p:nvPr/>
        </p:nvSpPr>
        <p:spPr>
          <a:xfrm>
            <a:off x="992237" y="1883866"/>
            <a:ext cx="16303526" cy="723900"/>
          </a:xfrm>
          <a:prstGeom prst="rect">
            <a:avLst/>
          </a:prstGeom>
        </p:spPr>
        <p:txBody>
          <a:bodyPr lIns="0" tIns="0" rIns="0" bIns="0" rtlCol="0" anchor="t">
            <a:spAutoFit/>
          </a:bodyPr>
          <a:lstStyle/>
          <a:p>
            <a:pPr algn="l">
              <a:lnSpc>
                <a:spcPts val="2250"/>
              </a:lnSpc>
            </a:pPr>
            <a:r>
              <a:rPr lang="en-US" sz="1750">
                <a:solidFill>
                  <a:srgbClr val="333F70"/>
                </a:solidFill>
                <a:latin typeface="Open Sans"/>
                <a:ea typeface="Open Sans"/>
                <a:cs typeface="Open Sans"/>
                <a:sym typeface="Open Sans"/>
              </a:rPr>
              <a:t>Choosing the right Remix environment is crucial for efficient development and testing. Each environment offers unique advantages for deploying and interacting with your Solidity contracts.</a:t>
            </a:r>
          </a:p>
        </p:txBody>
      </p:sp>
      <p:grpSp>
        <p:nvGrpSpPr>
          <p:cNvPr id="8" name="Group 8"/>
          <p:cNvGrpSpPr/>
          <p:nvPr/>
        </p:nvGrpSpPr>
        <p:grpSpPr>
          <a:xfrm>
            <a:off x="980807" y="2847410"/>
            <a:ext cx="5308491" cy="3464807"/>
            <a:chOff x="0" y="0"/>
            <a:chExt cx="7077988" cy="4619743"/>
          </a:xfrm>
        </p:grpSpPr>
        <p:sp>
          <p:nvSpPr>
            <p:cNvPr id="9" name="Freeform 9"/>
            <p:cNvSpPr/>
            <p:nvPr/>
          </p:nvSpPr>
          <p:spPr>
            <a:xfrm>
              <a:off x="15240" y="15240"/>
              <a:ext cx="7047484" cy="4589272"/>
            </a:xfrm>
            <a:custGeom>
              <a:avLst/>
              <a:gdLst/>
              <a:ahLst/>
              <a:cxnLst/>
              <a:rect l="l" t="t" r="r" b="b"/>
              <a:pathLst>
                <a:path w="7047484" h="4589272">
                  <a:moveTo>
                    <a:pt x="0" y="125095"/>
                  </a:moveTo>
                  <a:cubicBezTo>
                    <a:pt x="0" y="56007"/>
                    <a:pt x="56134" y="0"/>
                    <a:pt x="125349" y="0"/>
                  </a:cubicBezTo>
                  <a:lnTo>
                    <a:pt x="6922135" y="0"/>
                  </a:lnTo>
                  <a:cubicBezTo>
                    <a:pt x="6991350" y="0"/>
                    <a:pt x="7047484" y="56007"/>
                    <a:pt x="7047484" y="125095"/>
                  </a:cubicBezTo>
                  <a:lnTo>
                    <a:pt x="7047484" y="4464177"/>
                  </a:lnTo>
                  <a:cubicBezTo>
                    <a:pt x="7047484" y="4533265"/>
                    <a:pt x="6991350" y="4589272"/>
                    <a:pt x="6922135" y="4589272"/>
                  </a:cubicBezTo>
                  <a:lnTo>
                    <a:pt x="125349" y="4589272"/>
                  </a:lnTo>
                  <a:cubicBezTo>
                    <a:pt x="56134" y="4589272"/>
                    <a:pt x="0" y="4533265"/>
                    <a:pt x="0" y="4464177"/>
                  </a:cubicBezTo>
                  <a:close/>
                </a:path>
              </a:pathLst>
            </a:custGeom>
            <a:solidFill>
              <a:srgbClr val="FFFFFF"/>
            </a:solidFill>
          </p:spPr>
        </p:sp>
        <p:sp>
          <p:nvSpPr>
            <p:cNvPr id="10" name="Freeform 10"/>
            <p:cNvSpPr/>
            <p:nvPr/>
          </p:nvSpPr>
          <p:spPr>
            <a:xfrm>
              <a:off x="0" y="0"/>
              <a:ext cx="7077964" cy="4619752"/>
            </a:xfrm>
            <a:custGeom>
              <a:avLst/>
              <a:gdLst/>
              <a:ahLst/>
              <a:cxnLst/>
              <a:rect l="l" t="t" r="r" b="b"/>
              <a:pathLst>
                <a:path w="7077964" h="4619752">
                  <a:moveTo>
                    <a:pt x="0" y="140335"/>
                  </a:moveTo>
                  <a:cubicBezTo>
                    <a:pt x="0" y="62738"/>
                    <a:pt x="62992" y="0"/>
                    <a:pt x="140589" y="0"/>
                  </a:cubicBezTo>
                  <a:lnTo>
                    <a:pt x="6937375" y="0"/>
                  </a:lnTo>
                  <a:lnTo>
                    <a:pt x="6937375" y="15240"/>
                  </a:lnTo>
                  <a:lnTo>
                    <a:pt x="6937375" y="0"/>
                  </a:lnTo>
                  <a:cubicBezTo>
                    <a:pt x="7014972" y="0"/>
                    <a:pt x="7077964" y="62738"/>
                    <a:pt x="7077964" y="140335"/>
                  </a:cubicBezTo>
                  <a:lnTo>
                    <a:pt x="7062724" y="140335"/>
                  </a:lnTo>
                  <a:lnTo>
                    <a:pt x="7077964" y="140335"/>
                  </a:lnTo>
                  <a:lnTo>
                    <a:pt x="7077964" y="4479417"/>
                  </a:lnTo>
                  <a:lnTo>
                    <a:pt x="7062724" y="4479417"/>
                  </a:lnTo>
                  <a:lnTo>
                    <a:pt x="7077964" y="4479417"/>
                  </a:lnTo>
                  <a:cubicBezTo>
                    <a:pt x="7077964" y="4556887"/>
                    <a:pt x="7014972" y="4619752"/>
                    <a:pt x="6937375" y="4619752"/>
                  </a:cubicBezTo>
                  <a:lnTo>
                    <a:pt x="6937375" y="4604512"/>
                  </a:lnTo>
                  <a:lnTo>
                    <a:pt x="6937375" y="4619752"/>
                  </a:lnTo>
                  <a:lnTo>
                    <a:pt x="140589" y="4619752"/>
                  </a:lnTo>
                  <a:lnTo>
                    <a:pt x="140589" y="4604512"/>
                  </a:lnTo>
                  <a:lnTo>
                    <a:pt x="140589" y="4619752"/>
                  </a:lnTo>
                  <a:cubicBezTo>
                    <a:pt x="62992" y="4619752"/>
                    <a:pt x="0" y="4557014"/>
                    <a:pt x="0" y="4479417"/>
                  </a:cubicBezTo>
                  <a:lnTo>
                    <a:pt x="0" y="140335"/>
                  </a:lnTo>
                  <a:lnTo>
                    <a:pt x="15240" y="140335"/>
                  </a:lnTo>
                  <a:lnTo>
                    <a:pt x="0" y="140335"/>
                  </a:lnTo>
                  <a:moveTo>
                    <a:pt x="30480" y="140335"/>
                  </a:moveTo>
                  <a:lnTo>
                    <a:pt x="30480" y="4479417"/>
                  </a:lnTo>
                  <a:lnTo>
                    <a:pt x="15240" y="4479417"/>
                  </a:lnTo>
                  <a:lnTo>
                    <a:pt x="30480" y="4479417"/>
                  </a:lnTo>
                  <a:cubicBezTo>
                    <a:pt x="30480" y="4539996"/>
                    <a:pt x="79756" y="4589272"/>
                    <a:pt x="140589" y="4589272"/>
                  </a:cubicBezTo>
                  <a:lnTo>
                    <a:pt x="6937375" y="4589272"/>
                  </a:lnTo>
                  <a:cubicBezTo>
                    <a:pt x="6998208" y="4589272"/>
                    <a:pt x="7047484" y="4540123"/>
                    <a:pt x="7047484" y="4479417"/>
                  </a:cubicBezTo>
                  <a:lnTo>
                    <a:pt x="7047484" y="140335"/>
                  </a:lnTo>
                  <a:cubicBezTo>
                    <a:pt x="7047484" y="79756"/>
                    <a:pt x="6998208" y="30480"/>
                    <a:pt x="6937375" y="30480"/>
                  </a:cubicBezTo>
                  <a:lnTo>
                    <a:pt x="140589" y="30480"/>
                  </a:lnTo>
                  <a:lnTo>
                    <a:pt x="140589" y="15240"/>
                  </a:lnTo>
                  <a:lnTo>
                    <a:pt x="140589" y="30480"/>
                  </a:lnTo>
                  <a:cubicBezTo>
                    <a:pt x="79756" y="30480"/>
                    <a:pt x="30480" y="79629"/>
                    <a:pt x="30480" y="140335"/>
                  </a:cubicBezTo>
                  <a:close/>
                </a:path>
              </a:pathLst>
            </a:custGeom>
            <a:solidFill>
              <a:srgbClr val="BCDBD4"/>
            </a:solidFill>
          </p:spPr>
        </p:sp>
      </p:grpSp>
      <p:grpSp>
        <p:nvGrpSpPr>
          <p:cNvPr id="11" name="Group 11"/>
          <p:cNvGrpSpPr/>
          <p:nvPr/>
        </p:nvGrpSpPr>
        <p:grpSpPr>
          <a:xfrm>
            <a:off x="1020812" y="2887415"/>
            <a:ext cx="5228481" cy="669726"/>
            <a:chOff x="0" y="0"/>
            <a:chExt cx="6971308" cy="892968"/>
          </a:xfrm>
        </p:grpSpPr>
        <p:sp>
          <p:nvSpPr>
            <p:cNvPr id="12" name="Freeform 12"/>
            <p:cNvSpPr/>
            <p:nvPr/>
          </p:nvSpPr>
          <p:spPr>
            <a:xfrm>
              <a:off x="0" y="0"/>
              <a:ext cx="6971411" cy="893064"/>
            </a:xfrm>
            <a:custGeom>
              <a:avLst/>
              <a:gdLst/>
              <a:ahLst/>
              <a:cxnLst/>
              <a:rect l="l" t="t" r="r" b="b"/>
              <a:pathLst>
                <a:path w="6971411" h="893064">
                  <a:moveTo>
                    <a:pt x="0" y="79375"/>
                  </a:moveTo>
                  <a:cubicBezTo>
                    <a:pt x="0" y="35560"/>
                    <a:pt x="35560" y="0"/>
                    <a:pt x="79375" y="0"/>
                  </a:cubicBezTo>
                  <a:lnTo>
                    <a:pt x="6892036" y="0"/>
                  </a:lnTo>
                  <a:cubicBezTo>
                    <a:pt x="6935851" y="0"/>
                    <a:pt x="6971411" y="35560"/>
                    <a:pt x="6971411" y="79375"/>
                  </a:cubicBezTo>
                  <a:lnTo>
                    <a:pt x="6971411" y="813689"/>
                  </a:lnTo>
                  <a:cubicBezTo>
                    <a:pt x="6971411" y="857504"/>
                    <a:pt x="6935851" y="893064"/>
                    <a:pt x="6892036" y="893064"/>
                  </a:cubicBezTo>
                  <a:lnTo>
                    <a:pt x="79375" y="893064"/>
                  </a:lnTo>
                  <a:cubicBezTo>
                    <a:pt x="35560" y="892937"/>
                    <a:pt x="0" y="857504"/>
                    <a:pt x="0" y="813689"/>
                  </a:cubicBezTo>
                  <a:close/>
                </a:path>
              </a:pathLst>
            </a:custGeom>
            <a:solidFill>
              <a:srgbClr val="D6F5EE"/>
            </a:solidFill>
          </p:spPr>
        </p:sp>
      </p:grpSp>
      <p:grpSp>
        <p:nvGrpSpPr>
          <p:cNvPr id="13" name="Group 13"/>
          <p:cNvGrpSpPr>
            <a:grpSpLocks noChangeAspect="1"/>
          </p:cNvGrpSpPr>
          <p:nvPr/>
        </p:nvGrpSpPr>
        <p:grpSpPr>
          <a:xfrm>
            <a:off x="3467546" y="3008113"/>
            <a:ext cx="334863" cy="418653"/>
            <a:chOff x="0" y="0"/>
            <a:chExt cx="446484" cy="558204"/>
          </a:xfrm>
        </p:grpSpPr>
        <p:sp>
          <p:nvSpPr>
            <p:cNvPr id="14" name="Freeform 14" descr="preencoded.png"/>
            <p:cNvSpPr/>
            <p:nvPr/>
          </p:nvSpPr>
          <p:spPr>
            <a:xfrm>
              <a:off x="0" y="0"/>
              <a:ext cx="446532" cy="558165"/>
            </a:xfrm>
            <a:custGeom>
              <a:avLst/>
              <a:gdLst/>
              <a:ahLst/>
              <a:cxnLst/>
              <a:rect l="l" t="t" r="r" b="b"/>
              <a:pathLst>
                <a:path w="446532" h="558165">
                  <a:moveTo>
                    <a:pt x="0" y="0"/>
                  </a:moveTo>
                  <a:lnTo>
                    <a:pt x="446532" y="0"/>
                  </a:lnTo>
                  <a:lnTo>
                    <a:pt x="446532" y="558165"/>
                  </a:lnTo>
                  <a:lnTo>
                    <a:pt x="0" y="558165"/>
                  </a:lnTo>
                  <a:lnTo>
                    <a:pt x="0" y="0"/>
                  </a:lnTo>
                  <a:close/>
                </a:path>
              </a:pathLst>
            </a:custGeom>
            <a:blipFill>
              <a:blip r:embed="rId3"/>
              <a:stretch>
                <a:fillRect t="-276" r="10" b="-283"/>
              </a:stretch>
            </a:blipFill>
          </p:spPr>
        </p:sp>
      </p:grpSp>
      <p:sp>
        <p:nvSpPr>
          <p:cNvPr id="15" name="TextBox 15"/>
          <p:cNvSpPr txBox="1"/>
          <p:nvPr/>
        </p:nvSpPr>
        <p:spPr>
          <a:xfrm>
            <a:off x="1244053" y="3808958"/>
            <a:ext cx="2790973" cy="320128"/>
          </a:xfrm>
          <a:prstGeom prst="rect">
            <a:avLst/>
          </a:prstGeom>
        </p:spPr>
        <p:txBody>
          <a:bodyPr lIns="0" tIns="0" rIns="0" bIns="0" rtlCol="0" anchor="t">
            <a:spAutoFit/>
          </a:bodyPr>
          <a:lstStyle/>
          <a:p>
            <a:pPr algn="l">
              <a:lnSpc>
                <a:spcPts val="2150"/>
              </a:lnSpc>
            </a:pPr>
            <a:r>
              <a:rPr lang="en-US" sz="2187" b="1">
                <a:solidFill>
                  <a:srgbClr val="333F70"/>
                </a:solidFill>
                <a:latin typeface="Arimo Bold"/>
                <a:ea typeface="Arimo Bold"/>
                <a:cs typeface="Arimo Bold"/>
                <a:sym typeface="Arimo Bold"/>
              </a:rPr>
              <a:t>JavaScript VM</a:t>
            </a:r>
          </a:p>
        </p:txBody>
      </p:sp>
      <p:sp>
        <p:nvSpPr>
          <p:cNvPr id="16" name="TextBox 16"/>
          <p:cNvSpPr txBox="1"/>
          <p:nvPr/>
        </p:nvSpPr>
        <p:spPr>
          <a:xfrm>
            <a:off x="1244053" y="4253507"/>
            <a:ext cx="4781996" cy="1795462"/>
          </a:xfrm>
          <a:prstGeom prst="rect">
            <a:avLst/>
          </a:prstGeom>
        </p:spPr>
        <p:txBody>
          <a:bodyPr lIns="0" tIns="0" rIns="0" bIns="0" rtlCol="0" anchor="t">
            <a:spAutoFit/>
          </a:bodyPr>
          <a:lstStyle/>
          <a:p>
            <a:pPr algn="l">
              <a:lnSpc>
                <a:spcPts val="2250"/>
              </a:lnSpc>
            </a:pPr>
            <a:r>
              <a:rPr lang="en-US" sz="1750">
                <a:solidFill>
                  <a:srgbClr val="333F70"/>
                </a:solidFill>
                <a:latin typeface="Open Sans"/>
                <a:ea typeface="Open Sans"/>
                <a:cs typeface="Open Sans"/>
                <a:sym typeface="Open Sans"/>
              </a:rPr>
              <a:t>This is an in-browser simulated blockchain. Deployments are instant and free, perfect for rapid prototyping and testing contract logic without any real network interaction or gas costs.</a:t>
            </a:r>
          </a:p>
        </p:txBody>
      </p:sp>
      <p:grpSp>
        <p:nvGrpSpPr>
          <p:cNvPr id="17" name="Group 17"/>
          <p:cNvGrpSpPr/>
          <p:nvPr/>
        </p:nvGrpSpPr>
        <p:grpSpPr>
          <a:xfrm>
            <a:off x="6489680" y="2847410"/>
            <a:ext cx="5308491" cy="3464807"/>
            <a:chOff x="0" y="0"/>
            <a:chExt cx="7077988" cy="4619743"/>
          </a:xfrm>
        </p:grpSpPr>
        <p:sp>
          <p:nvSpPr>
            <p:cNvPr id="18" name="Freeform 18"/>
            <p:cNvSpPr/>
            <p:nvPr/>
          </p:nvSpPr>
          <p:spPr>
            <a:xfrm>
              <a:off x="15240" y="15240"/>
              <a:ext cx="7047484" cy="4589272"/>
            </a:xfrm>
            <a:custGeom>
              <a:avLst/>
              <a:gdLst/>
              <a:ahLst/>
              <a:cxnLst/>
              <a:rect l="l" t="t" r="r" b="b"/>
              <a:pathLst>
                <a:path w="7047484" h="4589272">
                  <a:moveTo>
                    <a:pt x="0" y="125095"/>
                  </a:moveTo>
                  <a:cubicBezTo>
                    <a:pt x="0" y="56007"/>
                    <a:pt x="56134" y="0"/>
                    <a:pt x="125349" y="0"/>
                  </a:cubicBezTo>
                  <a:lnTo>
                    <a:pt x="6922135" y="0"/>
                  </a:lnTo>
                  <a:cubicBezTo>
                    <a:pt x="6991350" y="0"/>
                    <a:pt x="7047484" y="56007"/>
                    <a:pt x="7047484" y="125095"/>
                  </a:cubicBezTo>
                  <a:lnTo>
                    <a:pt x="7047484" y="4464177"/>
                  </a:lnTo>
                  <a:cubicBezTo>
                    <a:pt x="7047484" y="4533265"/>
                    <a:pt x="6991350" y="4589272"/>
                    <a:pt x="6922135" y="4589272"/>
                  </a:cubicBezTo>
                  <a:lnTo>
                    <a:pt x="125349" y="4589272"/>
                  </a:lnTo>
                  <a:cubicBezTo>
                    <a:pt x="56134" y="4589272"/>
                    <a:pt x="0" y="4533265"/>
                    <a:pt x="0" y="4464177"/>
                  </a:cubicBezTo>
                  <a:close/>
                </a:path>
              </a:pathLst>
            </a:custGeom>
            <a:solidFill>
              <a:srgbClr val="FFFFFF"/>
            </a:solidFill>
          </p:spPr>
        </p:sp>
        <p:sp>
          <p:nvSpPr>
            <p:cNvPr id="19" name="Freeform 19"/>
            <p:cNvSpPr/>
            <p:nvPr/>
          </p:nvSpPr>
          <p:spPr>
            <a:xfrm>
              <a:off x="0" y="0"/>
              <a:ext cx="7077964" cy="4619752"/>
            </a:xfrm>
            <a:custGeom>
              <a:avLst/>
              <a:gdLst/>
              <a:ahLst/>
              <a:cxnLst/>
              <a:rect l="l" t="t" r="r" b="b"/>
              <a:pathLst>
                <a:path w="7077964" h="4619752">
                  <a:moveTo>
                    <a:pt x="0" y="140335"/>
                  </a:moveTo>
                  <a:cubicBezTo>
                    <a:pt x="0" y="62738"/>
                    <a:pt x="62992" y="0"/>
                    <a:pt x="140589" y="0"/>
                  </a:cubicBezTo>
                  <a:lnTo>
                    <a:pt x="6937375" y="0"/>
                  </a:lnTo>
                  <a:lnTo>
                    <a:pt x="6937375" y="15240"/>
                  </a:lnTo>
                  <a:lnTo>
                    <a:pt x="6937375" y="0"/>
                  </a:lnTo>
                  <a:cubicBezTo>
                    <a:pt x="7014972" y="0"/>
                    <a:pt x="7077964" y="62738"/>
                    <a:pt x="7077964" y="140335"/>
                  </a:cubicBezTo>
                  <a:lnTo>
                    <a:pt x="7062724" y="140335"/>
                  </a:lnTo>
                  <a:lnTo>
                    <a:pt x="7077964" y="140335"/>
                  </a:lnTo>
                  <a:lnTo>
                    <a:pt x="7077964" y="4479417"/>
                  </a:lnTo>
                  <a:lnTo>
                    <a:pt x="7062724" y="4479417"/>
                  </a:lnTo>
                  <a:lnTo>
                    <a:pt x="7077964" y="4479417"/>
                  </a:lnTo>
                  <a:cubicBezTo>
                    <a:pt x="7077964" y="4556887"/>
                    <a:pt x="7014972" y="4619752"/>
                    <a:pt x="6937375" y="4619752"/>
                  </a:cubicBezTo>
                  <a:lnTo>
                    <a:pt x="6937375" y="4604512"/>
                  </a:lnTo>
                  <a:lnTo>
                    <a:pt x="6937375" y="4619752"/>
                  </a:lnTo>
                  <a:lnTo>
                    <a:pt x="140589" y="4619752"/>
                  </a:lnTo>
                  <a:lnTo>
                    <a:pt x="140589" y="4604512"/>
                  </a:lnTo>
                  <a:lnTo>
                    <a:pt x="140589" y="4619752"/>
                  </a:lnTo>
                  <a:cubicBezTo>
                    <a:pt x="62992" y="4619752"/>
                    <a:pt x="0" y="4557014"/>
                    <a:pt x="0" y="4479417"/>
                  </a:cubicBezTo>
                  <a:lnTo>
                    <a:pt x="0" y="140335"/>
                  </a:lnTo>
                  <a:lnTo>
                    <a:pt x="15240" y="140335"/>
                  </a:lnTo>
                  <a:lnTo>
                    <a:pt x="0" y="140335"/>
                  </a:lnTo>
                  <a:moveTo>
                    <a:pt x="30480" y="140335"/>
                  </a:moveTo>
                  <a:lnTo>
                    <a:pt x="30480" y="4479417"/>
                  </a:lnTo>
                  <a:lnTo>
                    <a:pt x="15240" y="4479417"/>
                  </a:lnTo>
                  <a:lnTo>
                    <a:pt x="30480" y="4479417"/>
                  </a:lnTo>
                  <a:cubicBezTo>
                    <a:pt x="30480" y="4539996"/>
                    <a:pt x="79756" y="4589272"/>
                    <a:pt x="140589" y="4589272"/>
                  </a:cubicBezTo>
                  <a:lnTo>
                    <a:pt x="6937375" y="4589272"/>
                  </a:lnTo>
                  <a:cubicBezTo>
                    <a:pt x="6998208" y="4589272"/>
                    <a:pt x="7047484" y="4540123"/>
                    <a:pt x="7047484" y="4479417"/>
                  </a:cubicBezTo>
                  <a:lnTo>
                    <a:pt x="7047484" y="140335"/>
                  </a:lnTo>
                  <a:cubicBezTo>
                    <a:pt x="7047484" y="79756"/>
                    <a:pt x="6998208" y="30480"/>
                    <a:pt x="6937375" y="30480"/>
                  </a:cubicBezTo>
                  <a:lnTo>
                    <a:pt x="140589" y="30480"/>
                  </a:lnTo>
                  <a:lnTo>
                    <a:pt x="140589" y="15240"/>
                  </a:lnTo>
                  <a:lnTo>
                    <a:pt x="140589" y="30480"/>
                  </a:lnTo>
                  <a:cubicBezTo>
                    <a:pt x="79756" y="30480"/>
                    <a:pt x="30480" y="79629"/>
                    <a:pt x="30480" y="140335"/>
                  </a:cubicBezTo>
                  <a:close/>
                </a:path>
              </a:pathLst>
            </a:custGeom>
            <a:solidFill>
              <a:srgbClr val="BCDBD4"/>
            </a:solidFill>
          </p:spPr>
        </p:sp>
      </p:grpSp>
      <p:grpSp>
        <p:nvGrpSpPr>
          <p:cNvPr id="20" name="Group 20"/>
          <p:cNvGrpSpPr/>
          <p:nvPr/>
        </p:nvGrpSpPr>
        <p:grpSpPr>
          <a:xfrm>
            <a:off x="6529685" y="2887415"/>
            <a:ext cx="5228481" cy="669726"/>
            <a:chOff x="0" y="0"/>
            <a:chExt cx="6971308" cy="892968"/>
          </a:xfrm>
        </p:grpSpPr>
        <p:sp>
          <p:nvSpPr>
            <p:cNvPr id="21" name="Freeform 21"/>
            <p:cNvSpPr/>
            <p:nvPr/>
          </p:nvSpPr>
          <p:spPr>
            <a:xfrm>
              <a:off x="0" y="0"/>
              <a:ext cx="6971411" cy="893064"/>
            </a:xfrm>
            <a:custGeom>
              <a:avLst/>
              <a:gdLst/>
              <a:ahLst/>
              <a:cxnLst/>
              <a:rect l="l" t="t" r="r" b="b"/>
              <a:pathLst>
                <a:path w="6971411" h="893064">
                  <a:moveTo>
                    <a:pt x="0" y="79375"/>
                  </a:moveTo>
                  <a:cubicBezTo>
                    <a:pt x="0" y="35560"/>
                    <a:pt x="35560" y="0"/>
                    <a:pt x="79375" y="0"/>
                  </a:cubicBezTo>
                  <a:lnTo>
                    <a:pt x="6892036" y="0"/>
                  </a:lnTo>
                  <a:cubicBezTo>
                    <a:pt x="6935851" y="0"/>
                    <a:pt x="6971411" y="35560"/>
                    <a:pt x="6971411" y="79375"/>
                  </a:cubicBezTo>
                  <a:lnTo>
                    <a:pt x="6971411" y="813689"/>
                  </a:lnTo>
                  <a:cubicBezTo>
                    <a:pt x="6971411" y="857504"/>
                    <a:pt x="6935851" y="893064"/>
                    <a:pt x="6892036" y="893064"/>
                  </a:cubicBezTo>
                  <a:lnTo>
                    <a:pt x="79375" y="893064"/>
                  </a:lnTo>
                  <a:cubicBezTo>
                    <a:pt x="35560" y="892937"/>
                    <a:pt x="0" y="857504"/>
                    <a:pt x="0" y="813689"/>
                  </a:cubicBezTo>
                  <a:close/>
                </a:path>
              </a:pathLst>
            </a:custGeom>
            <a:solidFill>
              <a:srgbClr val="D6F5EE"/>
            </a:solidFill>
          </p:spPr>
        </p:sp>
      </p:grpSp>
      <p:grpSp>
        <p:nvGrpSpPr>
          <p:cNvPr id="22" name="Group 22"/>
          <p:cNvGrpSpPr>
            <a:grpSpLocks noChangeAspect="1"/>
          </p:cNvGrpSpPr>
          <p:nvPr/>
        </p:nvGrpSpPr>
        <p:grpSpPr>
          <a:xfrm>
            <a:off x="8976420" y="3008113"/>
            <a:ext cx="334863" cy="418653"/>
            <a:chOff x="0" y="0"/>
            <a:chExt cx="446484" cy="558204"/>
          </a:xfrm>
        </p:grpSpPr>
        <p:sp>
          <p:nvSpPr>
            <p:cNvPr id="23" name="Freeform 23" descr="preencoded.png"/>
            <p:cNvSpPr/>
            <p:nvPr/>
          </p:nvSpPr>
          <p:spPr>
            <a:xfrm>
              <a:off x="0" y="0"/>
              <a:ext cx="446532" cy="558165"/>
            </a:xfrm>
            <a:custGeom>
              <a:avLst/>
              <a:gdLst/>
              <a:ahLst/>
              <a:cxnLst/>
              <a:rect l="l" t="t" r="r" b="b"/>
              <a:pathLst>
                <a:path w="446532" h="558165">
                  <a:moveTo>
                    <a:pt x="0" y="0"/>
                  </a:moveTo>
                  <a:lnTo>
                    <a:pt x="446532" y="0"/>
                  </a:lnTo>
                  <a:lnTo>
                    <a:pt x="446532" y="558165"/>
                  </a:lnTo>
                  <a:lnTo>
                    <a:pt x="0" y="558165"/>
                  </a:lnTo>
                  <a:lnTo>
                    <a:pt x="0" y="0"/>
                  </a:lnTo>
                  <a:close/>
                </a:path>
              </a:pathLst>
            </a:custGeom>
            <a:blipFill>
              <a:blip r:embed="rId4"/>
              <a:stretch>
                <a:fillRect t="-276" r="10" b="-283"/>
              </a:stretch>
            </a:blipFill>
          </p:spPr>
        </p:sp>
      </p:grpSp>
      <p:sp>
        <p:nvSpPr>
          <p:cNvPr id="24" name="TextBox 24"/>
          <p:cNvSpPr txBox="1"/>
          <p:nvPr/>
        </p:nvSpPr>
        <p:spPr>
          <a:xfrm>
            <a:off x="6752927" y="3808958"/>
            <a:ext cx="4720827" cy="320128"/>
          </a:xfrm>
          <a:prstGeom prst="rect">
            <a:avLst/>
          </a:prstGeom>
        </p:spPr>
        <p:txBody>
          <a:bodyPr lIns="0" tIns="0" rIns="0" bIns="0" rtlCol="0" anchor="t">
            <a:spAutoFit/>
          </a:bodyPr>
          <a:lstStyle/>
          <a:p>
            <a:pPr algn="l">
              <a:lnSpc>
                <a:spcPts val="2150"/>
              </a:lnSpc>
            </a:pPr>
            <a:r>
              <a:rPr lang="en-US" sz="2187" b="1">
                <a:solidFill>
                  <a:srgbClr val="333F70"/>
                </a:solidFill>
                <a:latin typeface="Arimo Bold"/>
                <a:ea typeface="Arimo Bold"/>
                <a:cs typeface="Arimo Bold"/>
                <a:sym typeface="Arimo Bold"/>
              </a:rPr>
              <a:t>Injected Web3 (MetaMask)</a:t>
            </a:r>
          </a:p>
        </p:txBody>
      </p:sp>
      <p:sp>
        <p:nvSpPr>
          <p:cNvPr id="25" name="TextBox 25"/>
          <p:cNvSpPr txBox="1"/>
          <p:nvPr/>
        </p:nvSpPr>
        <p:spPr>
          <a:xfrm>
            <a:off x="6752927" y="4253507"/>
            <a:ext cx="4781996" cy="1795462"/>
          </a:xfrm>
          <a:prstGeom prst="rect">
            <a:avLst/>
          </a:prstGeom>
        </p:spPr>
        <p:txBody>
          <a:bodyPr lIns="0" tIns="0" rIns="0" bIns="0" rtlCol="0" anchor="t">
            <a:spAutoFit/>
          </a:bodyPr>
          <a:lstStyle/>
          <a:p>
            <a:pPr algn="l">
              <a:lnSpc>
                <a:spcPts val="2250"/>
              </a:lnSpc>
            </a:pPr>
            <a:r>
              <a:rPr lang="en-US" sz="1750">
                <a:solidFill>
                  <a:srgbClr val="333F70"/>
                </a:solidFill>
                <a:latin typeface="Open Sans"/>
                <a:ea typeface="Open Sans"/>
                <a:cs typeface="Open Sans"/>
                <a:sym typeface="Open Sans"/>
              </a:rPr>
              <a:t>Connects Remix to your MetaMask wallet, allowing deployment to public networks (testnets like Sepolia or mainnet). Transactions incur real gas fees and require confirmation via MetaMask.</a:t>
            </a:r>
          </a:p>
        </p:txBody>
      </p:sp>
      <p:grpSp>
        <p:nvGrpSpPr>
          <p:cNvPr id="26" name="Group 26"/>
          <p:cNvGrpSpPr/>
          <p:nvPr/>
        </p:nvGrpSpPr>
        <p:grpSpPr>
          <a:xfrm>
            <a:off x="11998553" y="2847410"/>
            <a:ext cx="5308491" cy="3464807"/>
            <a:chOff x="0" y="0"/>
            <a:chExt cx="7077988" cy="4619743"/>
          </a:xfrm>
        </p:grpSpPr>
        <p:sp>
          <p:nvSpPr>
            <p:cNvPr id="27" name="Freeform 27"/>
            <p:cNvSpPr/>
            <p:nvPr/>
          </p:nvSpPr>
          <p:spPr>
            <a:xfrm>
              <a:off x="15240" y="15240"/>
              <a:ext cx="7047484" cy="4589272"/>
            </a:xfrm>
            <a:custGeom>
              <a:avLst/>
              <a:gdLst/>
              <a:ahLst/>
              <a:cxnLst/>
              <a:rect l="l" t="t" r="r" b="b"/>
              <a:pathLst>
                <a:path w="7047484" h="4589272">
                  <a:moveTo>
                    <a:pt x="0" y="125095"/>
                  </a:moveTo>
                  <a:cubicBezTo>
                    <a:pt x="0" y="56007"/>
                    <a:pt x="56134" y="0"/>
                    <a:pt x="125349" y="0"/>
                  </a:cubicBezTo>
                  <a:lnTo>
                    <a:pt x="6922135" y="0"/>
                  </a:lnTo>
                  <a:cubicBezTo>
                    <a:pt x="6991350" y="0"/>
                    <a:pt x="7047484" y="56007"/>
                    <a:pt x="7047484" y="125095"/>
                  </a:cubicBezTo>
                  <a:lnTo>
                    <a:pt x="7047484" y="4464177"/>
                  </a:lnTo>
                  <a:cubicBezTo>
                    <a:pt x="7047484" y="4533265"/>
                    <a:pt x="6991350" y="4589272"/>
                    <a:pt x="6922135" y="4589272"/>
                  </a:cubicBezTo>
                  <a:lnTo>
                    <a:pt x="125349" y="4589272"/>
                  </a:lnTo>
                  <a:cubicBezTo>
                    <a:pt x="56134" y="4589272"/>
                    <a:pt x="0" y="4533265"/>
                    <a:pt x="0" y="4464177"/>
                  </a:cubicBezTo>
                  <a:close/>
                </a:path>
              </a:pathLst>
            </a:custGeom>
            <a:solidFill>
              <a:srgbClr val="FFFFFF"/>
            </a:solidFill>
          </p:spPr>
        </p:sp>
        <p:sp>
          <p:nvSpPr>
            <p:cNvPr id="28" name="Freeform 28"/>
            <p:cNvSpPr/>
            <p:nvPr/>
          </p:nvSpPr>
          <p:spPr>
            <a:xfrm>
              <a:off x="0" y="0"/>
              <a:ext cx="7077964" cy="4619752"/>
            </a:xfrm>
            <a:custGeom>
              <a:avLst/>
              <a:gdLst/>
              <a:ahLst/>
              <a:cxnLst/>
              <a:rect l="l" t="t" r="r" b="b"/>
              <a:pathLst>
                <a:path w="7077964" h="4619752">
                  <a:moveTo>
                    <a:pt x="0" y="140335"/>
                  </a:moveTo>
                  <a:cubicBezTo>
                    <a:pt x="0" y="62738"/>
                    <a:pt x="62992" y="0"/>
                    <a:pt x="140589" y="0"/>
                  </a:cubicBezTo>
                  <a:lnTo>
                    <a:pt x="6937375" y="0"/>
                  </a:lnTo>
                  <a:lnTo>
                    <a:pt x="6937375" y="15240"/>
                  </a:lnTo>
                  <a:lnTo>
                    <a:pt x="6937375" y="0"/>
                  </a:lnTo>
                  <a:cubicBezTo>
                    <a:pt x="7014972" y="0"/>
                    <a:pt x="7077964" y="62738"/>
                    <a:pt x="7077964" y="140335"/>
                  </a:cubicBezTo>
                  <a:lnTo>
                    <a:pt x="7062724" y="140335"/>
                  </a:lnTo>
                  <a:lnTo>
                    <a:pt x="7077964" y="140335"/>
                  </a:lnTo>
                  <a:lnTo>
                    <a:pt x="7077964" y="4479417"/>
                  </a:lnTo>
                  <a:lnTo>
                    <a:pt x="7062724" y="4479417"/>
                  </a:lnTo>
                  <a:lnTo>
                    <a:pt x="7077964" y="4479417"/>
                  </a:lnTo>
                  <a:cubicBezTo>
                    <a:pt x="7077964" y="4556887"/>
                    <a:pt x="7014972" y="4619752"/>
                    <a:pt x="6937375" y="4619752"/>
                  </a:cubicBezTo>
                  <a:lnTo>
                    <a:pt x="6937375" y="4604512"/>
                  </a:lnTo>
                  <a:lnTo>
                    <a:pt x="6937375" y="4619752"/>
                  </a:lnTo>
                  <a:lnTo>
                    <a:pt x="140589" y="4619752"/>
                  </a:lnTo>
                  <a:lnTo>
                    <a:pt x="140589" y="4604512"/>
                  </a:lnTo>
                  <a:lnTo>
                    <a:pt x="140589" y="4619752"/>
                  </a:lnTo>
                  <a:cubicBezTo>
                    <a:pt x="62992" y="4619752"/>
                    <a:pt x="0" y="4557014"/>
                    <a:pt x="0" y="4479417"/>
                  </a:cubicBezTo>
                  <a:lnTo>
                    <a:pt x="0" y="140335"/>
                  </a:lnTo>
                  <a:lnTo>
                    <a:pt x="15240" y="140335"/>
                  </a:lnTo>
                  <a:lnTo>
                    <a:pt x="0" y="140335"/>
                  </a:lnTo>
                  <a:moveTo>
                    <a:pt x="30480" y="140335"/>
                  </a:moveTo>
                  <a:lnTo>
                    <a:pt x="30480" y="4479417"/>
                  </a:lnTo>
                  <a:lnTo>
                    <a:pt x="15240" y="4479417"/>
                  </a:lnTo>
                  <a:lnTo>
                    <a:pt x="30480" y="4479417"/>
                  </a:lnTo>
                  <a:cubicBezTo>
                    <a:pt x="30480" y="4539996"/>
                    <a:pt x="79756" y="4589272"/>
                    <a:pt x="140589" y="4589272"/>
                  </a:cubicBezTo>
                  <a:lnTo>
                    <a:pt x="6937375" y="4589272"/>
                  </a:lnTo>
                  <a:cubicBezTo>
                    <a:pt x="6998208" y="4589272"/>
                    <a:pt x="7047484" y="4540123"/>
                    <a:pt x="7047484" y="4479417"/>
                  </a:cubicBezTo>
                  <a:lnTo>
                    <a:pt x="7047484" y="140335"/>
                  </a:lnTo>
                  <a:cubicBezTo>
                    <a:pt x="7047484" y="79756"/>
                    <a:pt x="6998208" y="30480"/>
                    <a:pt x="6937375" y="30480"/>
                  </a:cubicBezTo>
                  <a:lnTo>
                    <a:pt x="140589" y="30480"/>
                  </a:lnTo>
                  <a:lnTo>
                    <a:pt x="140589" y="15240"/>
                  </a:lnTo>
                  <a:lnTo>
                    <a:pt x="140589" y="30480"/>
                  </a:lnTo>
                  <a:cubicBezTo>
                    <a:pt x="79756" y="30480"/>
                    <a:pt x="30480" y="79629"/>
                    <a:pt x="30480" y="140335"/>
                  </a:cubicBezTo>
                  <a:close/>
                </a:path>
              </a:pathLst>
            </a:custGeom>
            <a:solidFill>
              <a:srgbClr val="BCDBD4"/>
            </a:solidFill>
          </p:spPr>
        </p:sp>
      </p:grpSp>
      <p:grpSp>
        <p:nvGrpSpPr>
          <p:cNvPr id="29" name="Group 29"/>
          <p:cNvGrpSpPr/>
          <p:nvPr/>
        </p:nvGrpSpPr>
        <p:grpSpPr>
          <a:xfrm>
            <a:off x="12038558" y="2887415"/>
            <a:ext cx="5228481" cy="669726"/>
            <a:chOff x="0" y="0"/>
            <a:chExt cx="6971308" cy="892968"/>
          </a:xfrm>
        </p:grpSpPr>
        <p:sp>
          <p:nvSpPr>
            <p:cNvPr id="30" name="Freeform 30"/>
            <p:cNvSpPr/>
            <p:nvPr/>
          </p:nvSpPr>
          <p:spPr>
            <a:xfrm>
              <a:off x="0" y="0"/>
              <a:ext cx="6971411" cy="893064"/>
            </a:xfrm>
            <a:custGeom>
              <a:avLst/>
              <a:gdLst/>
              <a:ahLst/>
              <a:cxnLst/>
              <a:rect l="l" t="t" r="r" b="b"/>
              <a:pathLst>
                <a:path w="6971411" h="893064">
                  <a:moveTo>
                    <a:pt x="0" y="79375"/>
                  </a:moveTo>
                  <a:cubicBezTo>
                    <a:pt x="0" y="35560"/>
                    <a:pt x="35560" y="0"/>
                    <a:pt x="79375" y="0"/>
                  </a:cubicBezTo>
                  <a:lnTo>
                    <a:pt x="6892036" y="0"/>
                  </a:lnTo>
                  <a:cubicBezTo>
                    <a:pt x="6935851" y="0"/>
                    <a:pt x="6971411" y="35560"/>
                    <a:pt x="6971411" y="79375"/>
                  </a:cubicBezTo>
                  <a:lnTo>
                    <a:pt x="6971411" y="813689"/>
                  </a:lnTo>
                  <a:cubicBezTo>
                    <a:pt x="6971411" y="857504"/>
                    <a:pt x="6935851" y="893064"/>
                    <a:pt x="6892036" y="893064"/>
                  </a:cubicBezTo>
                  <a:lnTo>
                    <a:pt x="79375" y="893064"/>
                  </a:lnTo>
                  <a:cubicBezTo>
                    <a:pt x="35560" y="892937"/>
                    <a:pt x="0" y="857504"/>
                    <a:pt x="0" y="813689"/>
                  </a:cubicBezTo>
                  <a:close/>
                </a:path>
              </a:pathLst>
            </a:custGeom>
            <a:solidFill>
              <a:srgbClr val="D6F5EE"/>
            </a:solidFill>
          </p:spPr>
        </p:sp>
      </p:grpSp>
      <p:grpSp>
        <p:nvGrpSpPr>
          <p:cNvPr id="31" name="Group 31"/>
          <p:cNvGrpSpPr>
            <a:grpSpLocks noChangeAspect="1"/>
          </p:cNvGrpSpPr>
          <p:nvPr/>
        </p:nvGrpSpPr>
        <p:grpSpPr>
          <a:xfrm>
            <a:off x="14485292" y="3008113"/>
            <a:ext cx="334863" cy="418653"/>
            <a:chOff x="0" y="0"/>
            <a:chExt cx="446484" cy="558204"/>
          </a:xfrm>
        </p:grpSpPr>
        <p:sp>
          <p:nvSpPr>
            <p:cNvPr id="32" name="Freeform 32" descr="preencoded.png"/>
            <p:cNvSpPr/>
            <p:nvPr/>
          </p:nvSpPr>
          <p:spPr>
            <a:xfrm>
              <a:off x="0" y="0"/>
              <a:ext cx="446532" cy="558165"/>
            </a:xfrm>
            <a:custGeom>
              <a:avLst/>
              <a:gdLst/>
              <a:ahLst/>
              <a:cxnLst/>
              <a:rect l="l" t="t" r="r" b="b"/>
              <a:pathLst>
                <a:path w="446532" h="558165">
                  <a:moveTo>
                    <a:pt x="0" y="0"/>
                  </a:moveTo>
                  <a:lnTo>
                    <a:pt x="446532" y="0"/>
                  </a:lnTo>
                  <a:lnTo>
                    <a:pt x="446532" y="558165"/>
                  </a:lnTo>
                  <a:lnTo>
                    <a:pt x="0" y="558165"/>
                  </a:lnTo>
                  <a:lnTo>
                    <a:pt x="0" y="0"/>
                  </a:lnTo>
                  <a:close/>
                </a:path>
              </a:pathLst>
            </a:custGeom>
            <a:blipFill>
              <a:blip r:embed="rId5"/>
              <a:stretch>
                <a:fillRect t="-276" r="10" b="-283"/>
              </a:stretch>
            </a:blipFill>
          </p:spPr>
        </p:sp>
      </p:grpSp>
      <p:sp>
        <p:nvSpPr>
          <p:cNvPr id="33" name="TextBox 33"/>
          <p:cNvSpPr txBox="1"/>
          <p:nvPr/>
        </p:nvSpPr>
        <p:spPr>
          <a:xfrm>
            <a:off x="12261800" y="3808958"/>
            <a:ext cx="4421088" cy="320128"/>
          </a:xfrm>
          <a:prstGeom prst="rect">
            <a:avLst/>
          </a:prstGeom>
        </p:spPr>
        <p:txBody>
          <a:bodyPr lIns="0" tIns="0" rIns="0" bIns="0" rtlCol="0" anchor="t">
            <a:spAutoFit/>
          </a:bodyPr>
          <a:lstStyle/>
          <a:p>
            <a:pPr algn="l">
              <a:lnSpc>
                <a:spcPts val="2150"/>
              </a:lnSpc>
            </a:pPr>
            <a:r>
              <a:rPr lang="en-US" sz="2187" b="1">
                <a:solidFill>
                  <a:srgbClr val="333F70"/>
                </a:solidFill>
                <a:latin typeface="Arimo Bold"/>
                <a:ea typeface="Arimo Bold"/>
                <a:cs typeface="Arimo Bold"/>
                <a:sym typeface="Arimo Bold"/>
              </a:rPr>
              <a:t>Web3 Provider (Ganache)</a:t>
            </a:r>
          </a:p>
        </p:txBody>
      </p:sp>
      <p:sp>
        <p:nvSpPr>
          <p:cNvPr id="34" name="TextBox 34"/>
          <p:cNvSpPr txBox="1"/>
          <p:nvPr/>
        </p:nvSpPr>
        <p:spPr>
          <a:xfrm>
            <a:off x="12261800" y="4253507"/>
            <a:ext cx="4781996" cy="1795462"/>
          </a:xfrm>
          <a:prstGeom prst="rect">
            <a:avLst/>
          </a:prstGeom>
        </p:spPr>
        <p:txBody>
          <a:bodyPr lIns="0" tIns="0" rIns="0" bIns="0" rtlCol="0" anchor="t">
            <a:spAutoFit/>
          </a:bodyPr>
          <a:lstStyle/>
          <a:p>
            <a:pPr algn="l">
              <a:lnSpc>
                <a:spcPts val="2250"/>
              </a:lnSpc>
            </a:pPr>
            <a:r>
              <a:rPr lang="en-US" sz="1750">
                <a:solidFill>
                  <a:srgbClr val="333F70"/>
                </a:solidFill>
                <a:latin typeface="Open Sans"/>
                <a:ea typeface="Open Sans"/>
                <a:cs typeface="Open Sans"/>
                <a:sym typeface="Open Sans"/>
              </a:rPr>
              <a:t>Links Remix to a local, personal blockchain like Ganache. It offers a realistic simulation of a live network environment with controllable accounts and simulated gas costs, ideal for thorough local testing.</a:t>
            </a:r>
          </a:p>
        </p:txBody>
      </p:sp>
      <p:sp>
        <p:nvSpPr>
          <p:cNvPr id="35" name="TextBox 35"/>
          <p:cNvSpPr txBox="1"/>
          <p:nvPr/>
        </p:nvSpPr>
        <p:spPr>
          <a:xfrm>
            <a:off x="992237" y="6542335"/>
            <a:ext cx="16303526" cy="723900"/>
          </a:xfrm>
          <a:prstGeom prst="rect">
            <a:avLst/>
          </a:prstGeom>
        </p:spPr>
        <p:txBody>
          <a:bodyPr lIns="0" tIns="0" rIns="0" bIns="0" rtlCol="0" anchor="t">
            <a:spAutoFit/>
          </a:bodyPr>
          <a:lstStyle/>
          <a:p>
            <a:pPr algn="l">
              <a:lnSpc>
                <a:spcPts val="2250"/>
              </a:lnSpc>
            </a:pPr>
            <a:r>
              <a:rPr lang="en-US" sz="1750">
                <a:solidFill>
                  <a:srgbClr val="333F70"/>
                </a:solidFill>
                <a:latin typeface="Open Sans"/>
                <a:ea typeface="Open Sans"/>
                <a:cs typeface="Open Sans"/>
                <a:sym typeface="Open Sans"/>
              </a:rPr>
              <a:t>After compiling your contract, select your desired environment in the "Deploy &amp; Run Transactions" tab in Remix. For each, you'll then deploy your contract, observe the deployment transaction, and interact with its functions, carefully noting how gas usage is reported or consumed.</a:t>
            </a:r>
          </a:p>
        </p:txBody>
      </p:sp>
      <p:grpSp>
        <p:nvGrpSpPr>
          <p:cNvPr id="36" name="Group 36"/>
          <p:cNvGrpSpPr/>
          <p:nvPr/>
        </p:nvGrpSpPr>
        <p:grpSpPr>
          <a:xfrm>
            <a:off x="992237" y="7517308"/>
            <a:ext cx="16303526" cy="2020341"/>
            <a:chOff x="0" y="0"/>
            <a:chExt cx="21738035" cy="2693788"/>
          </a:xfrm>
        </p:grpSpPr>
        <p:sp>
          <p:nvSpPr>
            <p:cNvPr id="37" name="Freeform 37"/>
            <p:cNvSpPr/>
            <p:nvPr/>
          </p:nvSpPr>
          <p:spPr>
            <a:xfrm>
              <a:off x="0" y="0"/>
              <a:ext cx="21738082" cy="2693797"/>
            </a:xfrm>
            <a:custGeom>
              <a:avLst/>
              <a:gdLst/>
              <a:ahLst/>
              <a:cxnLst/>
              <a:rect l="l" t="t" r="r" b="b"/>
              <a:pathLst>
                <a:path w="21738082" h="2693797">
                  <a:moveTo>
                    <a:pt x="0" y="125095"/>
                  </a:moveTo>
                  <a:cubicBezTo>
                    <a:pt x="0" y="56007"/>
                    <a:pt x="56007" y="0"/>
                    <a:pt x="125095" y="0"/>
                  </a:cubicBezTo>
                  <a:lnTo>
                    <a:pt x="21612988" y="0"/>
                  </a:lnTo>
                  <a:cubicBezTo>
                    <a:pt x="21682075" y="0"/>
                    <a:pt x="21738082" y="56007"/>
                    <a:pt x="21738082" y="125095"/>
                  </a:cubicBezTo>
                  <a:lnTo>
                    <a:pt x="21738082" y="2568702"/>
                  </a:lnTo>
                  <a:cubicBezTo>
                    <a:pt x="21738082" y="2637790"/>
                    <a:pt x="21682075" y="2693797"/>
                    <a:pt x="21612988" y="2693797"/>
                  </a:cubicBezTo>
                  <a:lnTo>
                    <a:pt x="125095" y="2693797"/>
                  </a:lnTo>
                  <a:cubicBezTo>
                    <a:pt x="56007" y="2693797"/>
                    <a:pt x="0" y="2637790"/>
                    <a:pt x="0" y="2568702"/>
                  </a:cubicBezTo>
                  <a:close/>
                </a:path>
              </a:pathLst>
            </a:custGeom>
            <a:solidFill>
              <a:srgbClr val="C1F1E5"/>
            </a:solidFill>
          </p:spPr>
        </p:sp>
      </p:grpSp>
      <p:grpSp>
        <p:nvGrpSpPr>
          <p:cNvPr id="38" name="Group 38"/>
          <p:cNvGrpSpPr>
            <a:grpSpLocks noChangeAspect="1"/>
          </p:cNvGrpSpPr>
          <p:nvPr/>
        </p:nvGrpSpPr>
        <p:grpSpPr>
          <a:xfrm>
            <a:off x="1215478" y="7858125"/>
            <a:ext cx="279052" cy="223242"/>
            <a:chOff x="0" y="0"/>
            <a:chExt cx="372069" cy="297656"/>
          </a:xfrm>
        </p:grpSpPr>
        <p:sp>
          <p:nvSpPr>
            <p:cNvPr id="39" name="Freeform 39" descr="preencoded.png"/>
            <p:cNvSpPr/>
            <p:nvPr/>
          </p:nvSpPr>
          <p:spPr>
            <a:xfrm>
              <a:off x="0" y="0"/>
              <a:ext cx="372110" cy="297688"/>
            </a:xfrm>
            <a:custGeom>
              <a:avLst/>
              <a:gdLst/>
              <a:ahLst/>
              <a:cxnLst/>
              <a:rect l="l" t="t" r="r" b="b"/>
              <a:pathLst>
                <a:path w="372110" h="297688">
                  <a:moveTo>
                    <a:pt x="0" y="0"/>
                  </a:moveTo>
                  <a:lnTo>
                    <a:pt x="372110" y="0"/>
                  </a:lnTo>
                  <a:lnTo>
                    <a:pt x="372110" y="297688"/>
                  </a:lnTo>
                  <a:lnTo>
                    <a:pt x="0" y="297688"/>
                  </a:lnTo>
                  <a:lnTo>
                    <a:pt x="0" y="0"/>
                  </a:lnTo>
                  <a:close/>
                </a:path>
              </a:pathLst>
            </a:custGeom>
            <a:blipFill>
              <a:blip r:embed="rId6"/>
              <a:stretch>
                <a:fillRect l="-434" r="-423" b="10"/>
              </a:stretch>
            </a:blipFill>
          </p:spPr>
        </p:sp>
      </p:grpSp>
      <p:sp>
        <p:nvSpPr>
          <p:cNvPr id="40" name="TextBox 40"/>
          <p:cNvSpPr txBox="1"/>
          <p:nvPr/>
        </p:nvSpPr>
        <p:spPr>
          <a:xfrm>
            <a:off x="1717773" y="7786836"/>
            <a:ext cx="15354746" cy="1438275"/>
          </a:xfrm>
          <a:prstGeom prst="rect">
            <a:avLst/>
          </a:prstGeom>
        </p:spPr>
        <p:txBody>
          <a:bodyPr lIns="0" tIns="0" rIns="0" bIns="0" rtlCol="0" anchor="t">
            <a:spAutoFit/>
          </a:bodyPr>
          <a:lstStyle/>
          <a:p>
            <a:pPr algn="l">
              <a:lnSpc>
                <a:spcPts val="2250"/>
              </a:lnSpc>
            </a:pPr>
            <a:r>
              <a:rPr lang="en-US" sz="1750">
                <a:solidFill>
                  <a:srgbClr val="6A0DAD"/>
                </a:solidFill>
                <a:latin typeface="Open Sans"/>
                <a:ea typeface="Open Sans"/>
                <a:cs typeface="Open Sans"/>
                <a:sym typeface="Open Sans"/>
              </a:rPr>
              <a:t>Gas Usage:</a:t>
            </a:r>
            <a:r>
              <a:rPr lang="en-US" sz="1750">
                <a:solidFill>
                  <a:srgbClr val="000000"/>
                </a:solidFill>
                <a:latin typeface="Open Sans"/>
                <a:ea typeface="Open Sans"/>
                <a:cs typeface="Open Sans"/>
                <a:sym typeface="Open Sans"/>
              </a:rPr>
              <a:t> </a:t>
            </a:r>
            <a:r>
              <a:rPr lang="en-US" sz="1750" b="1">
                <a:solidFill>
                  <a:srgbClr val="000000"/>
                </a:solidFill>
                <a:latin typeface="Open Sans Bold"/>
                <a:ea typeface="Open Sans Bold"/>
                <a:cs typeface="Open Sans Bold"/>
                <a:sym typeface="Open Sans Bold"/>
              </a:rPr>
              <a:t>JavaScript VM:</a:t>
            </a:r>
            <a:r>
              <a:rPr lang="en-US" sz="1750">
                <a:solidFill>
                  <a:srgbClr val="000000"/>
                </a:solidFill>
                <a:latin typeface="Open Sans"/>
                <a:ea typeface="Open Sans"/>
                <a:cs typeface="Open Sans"/>
                <a:sym typeface="Open Sans"/>
              </a:rPr>
              <a:t> No actual gas cost, purely simulated. </a:t>
            </a:r>
            <a:r>
              <a:rPr lang="en-US" sz="1750" b="1">
                <a:solidFill>
                  <a:srgbClr val="000000"/>
                </a:solidFill>
                <a:latin typeface="Open Sans Bold"/>
                <a:ea typeface="Open Sans Bold"/>
                <a:cs typeface="Open Sans Bold"/>
                <a:sym typeface="Open Sans Bold"/>
              </a:rPr>
              <a:t>Injected Web3:</a:t>
            </a:r>
            <a:r>
              <a:rPr lang="en-US" sz="1750">
                <a:solidFill>
                  <a:srgbClr val="000000"/>
                </a:solidFill>
                <a:latin typeface="Open Sans"/>
                <a:ea typeface="Open Sans"/>
                <a:cs typeface="Open Sans"/>
                <a:sym typeface="Open Sans"/>
              </a:rPr>
              <a:t> Real gas costs apply on testnets/mainnet. </a:t>
            </a:r>
            <a:r>
              <a:rPr lang="en-US" sz="1750" b="1">
                <a:solidFill>
                  <a:srgbClr val="000000"/>
                </a:solidFill>
                <a:latin typeface="Open Sans Bold"/>
                <a:ea typeface="Open Sans Bold"/>
                <a:cs typeface="Open Sans Bold"/>
                <a:sym typeface="Open Sans Bold"/>
              </a:rPr>
              <a:t>Web3 Provider:</a:t>
            </a:r>
            <a:r>
              <a:rPr lang="en-US" sz="1750">
                <a:solidFill>
                  <a:srgbClr val="000000"/>
                </a:solidFill>
                <a:latin typeface="Open Sans"/>
                <a:ea typeface="Open Sans"/>
                <a:cs typeface="Open Sans"/>
                <a:sym typeface="Open Sans"/>
              </a:rPr>
              <a:t> Simulated gas costs on your local blockchain.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6F5EE"/>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6" name="TextBox 6"/>
          <p:cNvSpPr txBox="1"/>
          <p:nvPr/>
        </p:nvSpPr>
        <p:spPr>
          <a:xfrm>
            <a:off x="992237" y="1925091"/>
            <a:ext cx="13888045" cy="698897"/>
          </a:xfrm>
          <a:prstGeom prst="rect">
            <a:avLst/>
          </a:prstGeom>
        </p:spPr>
        <p:txBody>
          <a:bodyPr lIns="0" tIns="0" rIns="0" bIns="0" rtlCol="0" anchor="t">
            <a:spAutoFit/>
          </a:bodyPr>
          <a:lstStyle/>
          <a:p>
            <a:pPr algn="l">
              <a:lnSpc>
                <a:spcPts val="4849"/>
              </a:lnSpc>
            </a:pPr>
            <a:r>
              <a:rPr lang="en-US" sz="4875" b="1">
                <a:solidFill>
                  <a:srgbClr val="333F70"/>
                </a:solidFill>
                <a:latin typeface="Arimo Bold"/>
                <a:ea typeface="Arimo Bold"/>
                <a:cs typeface="Arimo Bold"/>
                <a:sym typeface="Arimo Bold"/>
              </a:rPr>
              <a:t>Practical Tips for Solidity Beginners</a:t>
            </a:r>
          </a:p>
        </p:txBody>
      </p:sp>
      <p:sp>
        <p:nvSpPr>
          <p:cNvPr id="7" name="TextBox 7"/>
          <p:cNvSpPr txBox="1"/>
          <p:nvPr/>
        </p:nvSpPr>
        <p:spPr>
          <a:xfrm>
            <a:off x="992237" y="3091457"/>
            <a:ext cx="16303526" cy="822423"/>
          </a:xfrm>
          <a:prstGeom prst="rect">
            <a:avLst/>
          </a:prstGeom>
        </p:spPr>
        <p:txBody>
          <a:bodyPr lIns="0" tIns="0" rIns="0" bIns="0" rtlCol="0" anchor="t">
            <a:spAutoFit/>
          </a:bodyPr>
          <a:lstStyle/>
          <a:p>
            <a:pPr algn="l">
              <a:lnSpc>
                <a:spcPts val="2500"/>
              </a:lnSpc>
            </a:pPr>
            <a:r>
              <a:rPr lang="en-US" sz="1937">
                <a:solidFill>
                  <a:srgbClr val="333F70"/>
                </a:solidFill>
                <a:latin typeface="Open Sans"/>
                <a:ea typeface="Open Sans"/>
                <a:cs typeface="Open Sans"/>
                <a:sym typeface="Open Sans"/>
              </a:rPr>
              <a:t>Navigating your first steps in smart contract development can be complex. These practical tips will help you streamline your workflow and avoid common pitfalls.</a:t>
            </a:r>
          </a:p>
        </p:txBody>
      </p:sp>
      <p:grpSp>
        <p:nvGrpSpPr>
          <p:cNvPr id="8" name="Group 8"/>
          <p:cNvGrpSpPr>
            <a:grpSpLocks noChangeAspect="1"/>
          </p:cNvGrpSpPr>
          <p:nvPr/>
        </p:nvGrpSpPr>
        <p:grpSpPr>
          <a:xfrm>
            <a:off x="992237" y="4192935"/>
            <a:ext cx="620166" cy="620166"/>
            <a:chOff x="0" y="0"/>
            <a:chExt cx="826888" cy="826888"/>
          </a:xfrm>
        </p:grpSpPr>
        <p:sp>
          <p:nvSpPr>
            <p:cNvPr id="9" name="Freeform 9" descr="preencoded.png"/>
            <p:cNvSpPr/>
            <p:nvPr/>
          </p:nvSpPr>
          <p:spPr>
            <a:xfrm>
              <a:off x="0" y="0"/>
              <a:ext cx="826897" cy="826897"/>
            </a:xfrm>
            <a:custGeom>
              <a:avLst/>
              <a:gdLst/>
              <a:ahLst/>
              <a:cxnLst/>
              <a:rect l="l" t="t" r="r" b="b"/>
              <a:pathLst>
                <a:path w="826897" h="826897">
                  <a:moveTo>
                    <a:pt x="0" y="0"/>
                  </a:moveTo>
                  <a:lnTo>
                    <a:pt x="826897" y="0"/>
                  </a:lnTo>
                  <a:lnTo>
                    <a:pt x="826897" y="826897"/>
                  </a:lnTo>
                  <a:lnTo>
                    <a:pt x="0" y="826897"/>
                  </a:lnTo>
                  <a:lnTo>
                    <a:pt x="0" y="0"/>
                  </a:lnTo>
                  <a:close/>
                </a:path>
              </a:pathLst>
            </a:custGeom>
            <a:blipFill>
              <a:blip r:embed="rId3"/>
              <a:stretch>
                <a:fillRect r="1" b="1"/>
              </a:stretch>
            </a:blipFill>
          </p:spPr>
        </p:sp>
      </p:grpSp>
      <p:sp>
        <p:nvSpPr>
          <p:cNvPr id="10" name="TextBox 10"/>
          <p:cNvSpPr txBox="1"/>
          <p:nvPr/>
        </p:nvSpPr>
        <p:spPr>
          <a:xfrm>
            <a:off x="1922412" y="4387751"/>
            <a:ext cx="4393257" cy="340072"/>
          </a:xfrm>
          <a:prstGeom prst="rect">
            <a:avLst/>
          </a:prstGeom>
        </p:spPr>
        <p:txBody>
          <a:bodyPr lIns="0" tIns="0" rIns="0" bIns="0" rtlCol="0" anchor="t">
            <a:spAutoFit/>
          </a:bodyPr>
          <a:lstStyle/>
          <a:p>
            <a:pPr algn="l">
              <a:lnSpc>
                <a:spcPts val="2399"/>
              </a:lnSpc>
            </a:pPr>
            <a:r>
              <a:rPr lang="en-US" sz="2436" b="1">
                <a:solidFill>
                  <a:srgbClr val="333F70"/>
                </a:solidFill>
                <a:latin typeface="Arimo Bold"/>
                <a:ea typeface="Arimo Bold"/>
                <a:cs typeface="Arimo Bold"/>
                <a:sym typeface="Arimo Bold"/>
              </a:rPr>
              <a:t>Check Pragma Version</a:t>
            </a:r>
          </a:p>
        </p:txBody>
      </p:sp>
      <p:sp>
        <p:nvSpPr>
          <p:cNvPr id="11" name="TextBox 11"/>
          <p:cNvSpPr txBox="1"/>
          <p:nvPr/>
        </p:nvSpPr>
        <p:spPr>
          <a:xfrm>
            <a:off x="1922412" y="4848076"/>
            <a:ext cx="7066508" cy="1219348"/>
          </a:xfrm>
          <a:prstGeom prst="rect">
            <a:avLst/>
          </a:prstGeom>
        </p:spPr>
        <p:txBody>
          <a:bodyPr lIns="0" tIns="0" rIns="0" bIns="0" rtlCol="0" anchor="t">
            <a:spAutoFit/>
          </a:bodyPr>
          <a:lstStyle/>
          <a:p>
            <a:pPr algn="l">
              <a:lnSpc>
                <a:spcPts val="2500"/>
              </a:lnSpc>
            </a:pPr>
            <a:r>
              <a:rPr lang="en-US" sz="1937">
                <a:solidFill>
                  <a:srgbClr val="333F70"/>
                </a:solidFill>
                <a:latin typeface="Open Sans"/>
                <a:ea typeface="Open Sans"/>
                <a:cs typeface="Open Sans"/>
                <a:sym typeface="Open Sans"/>
              </a:rPr>
              <a:t>Always ensure your contract's pragma solidity declaration matches your Remix compiler version to prevent unexpected compilation errors.</a:t>
            </a:r>
          </a:p>
        </p:txBody>
      </p:sp>
      <p:grpSp>
        <p:nvGrpSpPr>
          <p:cNvPr id="12" name="Group 12"/>
          <p:cNvGrpSpPr>
            <a:grpSpLocks noChangeAspect="1"/>
          </p:cNvGrpSpPr>
          <p:nvPr/>
        </p:nvGrpSpPr>
        <p:grpSpPr>
          <a:xfrm>
            <a:off x="9298930" y="4192935"/>
            <a:ext cx="620166" cy="620166"/>
            <a:chOff x="0" y="0"/>
            <a:chExt cx="826888" cy="826888"/>
          </a:xfrm>
        </p:grpSpPr>
        <p:sp>
          <p:nvSpPr>
            <p:cNvPr id="13" name="Freeform 13" descr="preencoded.png"/>
            <p:cNvSpPr/>
            <p:nvPr/>
          </p:nvSpPr>
          <p:spPr>
            <a:xfrm>
              <a:off x="0" y="0"/>
              <a:ext cx="826897" cy="826897"/>
            </a:xfrm>
            <a:custGeom>
              <a:avLst/>
              <a:gdLst/>
              <a:ahLst/>
              <a:cxnLst/>
              <a:rect l="l" t="t" r="r" b="b"/>
              <a:pathLst>
                <a:path w="826897" h="826897">
                  <a:moveTo>
                    <a:pt x="0" y="0"/>
                  </a:moveTo>
                  <a:lnTo>
                    <a:pt x="826897" y="0"/>
                  </a:lnTo>
                  <a:lnTo>
                    <a:pt x="826897" y="826897"/>
                  </a:lnTo>
                  <a:lnTo>
                    <a:pt x="0" y="826897"/>
                  </a:lnTo>
                  <a:lnTo>
                    <a:pt x="0" y="0"/>
                  </a:lnTo>
                  <a:close/>
                </a:path>
              </a:pathLst>
            </a:custGeom>
            <a:blipFill>
              <a:blip r:embed="rId4"/>
              <a:stretch>
                <a:fillRect r="1" b="1"/>
              </a:stretch>
            </a:blipFill>
          </p:spPr>
        </p:sp>
      </p:grpSp>
      <p:sp>
        <p:nvSpPr>
          <p:cNvPr id="14" name="TextBox 14"/>
          <p:cNvSpPr txBox="1"/>
          <p:nvPr/>
        </p:nvSpPr>
        <p:spPr>
          <a:xfrm>
            <a:off x="10229106" y="4387751"/>
            <a:ext cx="4381648" cy="340072"/>
          </a:xfrm>
          <a:prstGeom prst="rect">
            <a:avLst/>
          </a:prstGeom>
        </p:spPr>
        <p:txBody>
          <a:bodyPr lIns="0" tIns="0" rIns="0" bIns="0" rtlCol="0" anchor="t">
            <a:spAutoFit/>
          </a:bodyPr>
          <a:lstStyle/>
          <a:p>
            <a:pPr algn="l">
              <a:lnSpc>
                <a:spcPts val="2399"/>
              </a:lnSpc>
            </a:pPr>
            <a:r>
              <a:rPr lang="en-US" sz="2436" b="1">
                <a:solidFill>
                  <a:srgbClr val="333F70"/>
                </a:solidFill>
                <a:latin typeface="Arimo Bold"/>
                <a:ea typeface="Arimo Bold"/>
                <a:cs typeface="Arimo Bold"/>
                <a:sym typeface="Arimo Bold"/>
              </a:rPr>
              <a:t>Ganache for Local Dev</a:t>
            </a:r>
          </a:p>
        </p:txBody>
      </p:sp>
      <p:sp>
        <p:nvSpPr>
          <p:cNvPr id="15" name="TextBox 15"/>
          <p:cNvSpPr txBox="1"/>
          <p:nvPr/>
        </p:nvSpPr>
        <p:spPr>
          <a:xfrm>
            <a:off x="10229106" y="4848076"/>
            <a:ext cx="7066657" cy="822423"/>
          </a:xfrm>
          <a:prstGeom prst="rect">
            <a:avLst/>
          </a:prstGeom>
        </p:spPr>
        <p:txBody>
          <a:bodyPr lIns="0" tIns="0" rIns="0" bIns="0" rtlCol="0" anchor="t">
            <a:spAutoFit/>
          </a:bodyPr>
          <a:lstStyle/>
          <a:p>
            <a:pPr algn="l">
              <a:lnSpc>
                <a:spcPts val="2500"/>
              </a:lnSpc>
            </a:pPr>
            <a:r>
              <a:rPr lang="en-US" sz="1937">
                <a:solidFill>
                  <a:srgbClr val="333F70"/>
                </a:solidFill>
                <a:latin typeface="Open Sans"/>
                <a:ea typeface="Open Sans"/>
                <a:cs typeface="Open Sans"/>
                <a:sym typeface="Open Sans"/>
              </a:rPr>
              <a:t>Utilize Ganache or Remix's JavaScript VM for quick, gas-free local testing and rapid iteration cycles during development.</a:t>
            </a:r>
          </a:p>
        </p:txBody>
      </p:sp>
      <p:grpSp>
        <p:nvGrpSpPr>
          <p:cNvPr id="16" name="Group 16"/>
          <p:cNvGrpSpPr>
            <a:grpSpLocks noChangeAspect="1"/>
          </p:cNvGrpSpPr>
          <p:nvPr/>
        </p:nvGrpSpPr>
        <p:grpSpPr>
          <a:xfrm>
            <a:off x="992237" y="6563468"/>
            <a:ext cx="620166" cy="620166"/>
            <a:chOff x="0" y="0"/>
            <a:chExt cx="826888" cy="826888"/>
          </a:xfrm>
        </p:grpSpPr>
        <p:sp>
          <p:nvSpPr>
            <p:cNvPr id="17" name="Freeform 17" descr="preencoded.png"/>
            <p:cNvSpPr/>
            <p:nvPr/>
          </p:nvSpPr>
          <p:spPr>
            <a:xfrm>
              <a:off x="0" y="0"/>
              <a:ext cx="826897" cy="826897"/>
            </a:xfrm>
            <a:custGeom>
              <a:avLst/>
              <a:gdLst/>
              <a:ahLst/>
              <a:cxnLst/>
              <a:rect l="l" t="t" r="r" b="b"/>
              <a:pathLst>
                <a:path w="826897" h="826897">
                  <a:moveTo>
                    <a:pt x="0" y="0"/>
                  </a:moveTo>
                  <a:lnTo>
                    <a:pt x="826897" y="0"/>
                  </a:lnTo>
                  <a:lnTo>
                    <a:pt x="826897" y="826897"/>
                  </a:lnTo>
                  <a:lnTo>
                    <a:pt x="0" y="826897"/>
                  </a:lnTo>
                  <a:lnTo>
                    <a:pt x="0" y="0"/>
                  </a:lnTo>
                  <a:close/>
                </a:path>
              </a:pathLst>
            </a:custGeom>
            <a:blipFill>
              <a:blip r:embed="rId5"/>
              <a:stretch>
                <a:fillRect r="1" b="1"/>
              </a:stretch>
            </a:blipFill>
          </p:spPr>
        </p:sp>
      </p:grpSp>
      <p:sp>
        <p:nvSpPr>
          <p:cNvPr id="18" name="TextBox 18"/>
          <p:cNvSpPr txBox="1"/>
          <p:nvPr/>
        </p:nvSpPr>
        <p:spPr>
          <a:xfrm>
            <a:off x="1922412" y="6758285"/>
            <a:ext cx="4609505" cy="340072"/>
          </a:xfrm>
          <a:prstGeom prst="rect">
            <a:avLst/>
          </a:prstGeom>
        </p:spPr>
        <p:txBody>
          <a:bodyPr lIns="0" tIns="0" rIns="0" bIns="0" rtlCol="0" anchor="t">
            <a:spAutoFit/>
          </a:bodyPr>
          <a:lstStyle/>
          <a:p>
            <a:pPr algn="l">
              <a:lnSpc>
                <a:spcPts val="2399"/>
              </a:lnSpc>
            </a:pPr>
            <a:r>
              <a:rPr lang="en-US" sz="2436" b="1">
                <a:solidFill>
                  <a:srgbClr val="333F70"/>
                </a:solidFill>
                <a:latin typeface="Arimo Bold"/>
                <a:ea typeface="Arimo Bold"/>
                <a:cs typeface="Arimo Bold"/>
                <a:sym typeface="Arimo Bold"/>
              </a:rPr>
              <a:t>MetaMask for Testnets</a:t>
            </a:r>
          </a:p>
        </p:txBody>
      </p:sp>
      <p:sp>
        <p:nvSpPr>
          <p:cNvPr id="19" name="TextBox 19"/>
          <p:cNvSpPr txBox="1"/>
          <p:nvPr/>
        </p:nvSpPr>
        <p:spPr>
          <a:xfrm>
            <a:off x="1922412" y="7218610"/>
            <a:ext cx="7066508" cy="1219348"/>
          </a:xfrm>
          <a:prstGeom prst="rect">
            <a:avLst/>
          </a:prstGeom>
        </p:spPr>
        <p:txBody>
          <a:bodyPr lIns="0" tIns="0" rIns="0" bIns="0" rtlCol="0" anchor="t">
            <a:spAutoFit/>
          </a:bodyPr>
          <a:lstStyle/>
          <a:p>
            <a:pPr algn="l">
              <a:lnSpc>
                <a:spcPts val="2500"/>
              </a:lnSpc>
            </a:pPr>
            <a:r>
              <a:rPr lang="en-US" sz="1937">
                <a:solidFill>
                  <a:srgbClr val="333F70"/>
                </a:solidFill>
                <a:latin typeface="Open Sans"/>
                <a:ea typeface="Open Sans"/>
                <a:cs typeface="Open Sans"/>
                <a:sym typeface="Open Sans"/>
              </a:rPr>
              <a:t>Connect your MetaMask wallet to public testnets like Sepolia to simulate real-world deployments and transaction costs using test ETH.</a:t>
            </a:r>
          </a:p>
        </p:txBody>
      </p:sp>
      <p:grpSp>
        <p:nvGrpSpPr>
          <p:cNvPr id="20" name="Group 20"/>
          <p:cNvGrpSpPr>
            <a:grpSpLocks noChangeAspect="1"/>
          </p:cNvGrpSpPr>
          <p:nvPr/>
        </p:nvGrpSpPr>
        <p:grpSpPr>
          <a:xfrm>
            <a:off x="9298930" y="6563468"/>
            <a:ext cx="620166" cy="620166"/>
            <a:chOff x="0" y="0"/>
            <a:chExt cx="826888" cy="826888"/>
          </a:xfrm>
        </p:grpSpPr>
        <p:sp>
          <p:nvSpPr>
            <p:cNvPr id="21" name="Freeform 21" descr="preencoded.png"/>
            <p:cNvSpPr/>
            <p:nvPr/>
          </p:nvSpPr>
          <p:spPr>
            <a:xfrm>
              <a:off x="0" y="0"/>
              <a:ext cx="826897" cy="826897"/>
            </a:xfrm>
            <a:custGeom>
              <a:avLst/>
              <a:gdLst/>
              <a:ahLst/>
              <a:cxnLst/>
              <a:rect l="l" t="t" r="r" b="b"/>
              <a:pathLst>
                <a:path w="826897" h="826897">
                  <a:moveTo>
                    <a:pt x="0" y="0"/>
                  </a:moveTo>
                  <a:lnTo>
                    <a:pt x="826897" y="0"/>
                  </a:lnTo>
                  <a:lnTo>
                    <a:pt x="826897" y="826897"/>
                  </a:lnTo>
                  <a:lnTo>
                    <a:pt x="0" y="826897"/>
                  </a:lnTo>
                  <a:lnTo>
                    <a:pt x="0" y="0"/>
                  </a:lnTo>
                  <a:close/>
                </a:path>
              </a:pathLst>
            </a:custGeom>
            <a:blipFill>
              <a:blip r:embed="rId6"/>
              <a:stretch>
                <a:fillRect r="1" b="1"/>
              </a:stretch>
            </a:blipFill>
          </p:spPr>
        </p:sp>
      </p:grpSp>
      <p:sp>
        <p:nvSpPr>
          <p:cNvPr id="22" name="TextBox 22"/>
          <p:cNvSpPr txBox="1"/>
          <p:nvPr/>
        </p:nvSpPr>
        <p:spPr>
          <a:xfrm>
            <a:off x="10229106" y="6758285"/>
            <a:ext cx="5034855" cy="340072"/>
          </a:xfrm>
          <a:prstGeom prst="rect">
            <a:avLst/>
          </a:prstGeom>
        </p:spPr>
        <p:txBody>
          <a:bodyPr lIns="0" tIns="0" rIns="0" bIns="0" rtlCol="0" anchor="t">
            <a:spAutoFit/>
          </a:bodyPr>
          <a:lstStyle/>
          <a:p>
            <a:pPr algn="l">
              <a:lnSpc>
                <a:spcPts val="2399"/>
              </a:lnSpc>
            </a:pPr>
            <a:r>
              <a:rPr lang="en-US" sz="2436" b="1">
                <a:solidFill>
                  <a:srgbClr val="333F70"/>
                </a:solidFill>
                <a:latin typeface="Arimo Bold"/>
                <a:ea typeface="Arimo Bold"/>
                <a:cs typeface="Arimo Bold"/>
                <a:sym typeface="Arimo Bold"/>
              </a:rPr>
              <a:t>Save Contract Addresses</a:t>
            </a:r>
          </a:p>
        </p:txBody>
      </p:sp>
      <p:sp>
        <p:nvSpPr>
          <p:cNvPr id="23" name="TextBox 23"/>
          <p:cNvSpPr txBox="1"/>
          <p:nvPr/>
        </p:nvSpPr>
        <p:spPr>
          <a:xfrm>
            <a:off x="10229106" y="7218610"/>
            <a:ext cx="7066657" cy="1219348"/>
          </a:xfrm>
          <a:prstGeom prst="rect">
            <a:avLst/>
          </a:prstGeom>
        </p:spPr>
        <p:txBody>
          <a:bodyPr lIns="0" tIns="0" rIns="0" bIns="0" rtlCol="0" anchor="t">
            <a:spAutoFit/>
          </a:bodyPr>
          <a:lstStyle/>
          <a:p>
            <a:pPr algn="l">
              <a:lnSpc>
                <a:spcPts val="2500"/>
              </a:lnSpc>
            </a:pPr>
            <a:r>
              <a:rPr lang="en-US" sz="1937">
                <a:solidFill>
                  <a:srgbClr val="333F70"/>
                </a:solidFill>
                <a:latin typeface="Open Sans"/>
                <a:ea typeface="Open Sans"/>
                <a:cs typeface="Open Sans"/>
                <a:sym typeface="Open Sans"/>
              </a:rPr>
              <a:t>Always save the deployed contract address after successful deployment; it's crucial for future interactions and integrating with front-end applications.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6F5EE"/>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grpSp>
        <p:nvGrpSpPr>
          <p:cNvPr id="6" name="Group 6"/>
          <p:cNvGrpSpPr/>
          <p:nvPr/>
        </p:nvGrpSpPr>
        <p:grpSpPr>
          <a:xfrm>
            <a:off x="11101090" y="2306315"/>
            <a:ext cx="6158198" cy="6158198"/>
            <a:chOff x="0" y="0"/>
            <a:chExt cx="8210931" cy="8210931"/>
          </a:xfrm>
        </p:grpSpPr>
        <p:sp>
          <p:nvSpPr>
            <p:cNvPr id="7" name="Freeform 7"/>
            <p:cNvSpPr/>
            <p:nvPr/>
          </p:nvSpPr>
          <p:spPr>
            <a:xfrm>
              <a:off x="0" y="0"/>
              <a:ext cx="8210931" cy="8210931"/>
            </a:xfrm>
            <a:custGeom>
              <a:avLst/>
              <a:gdLst/>
              <a:ahLst/>
              <a:cxnLst/>
              <a:rect l="l" t="t" r="r" b="b"/>
              <a:pathLst>
                <a:path w="8210931" h="8210931">
                  <a:moveTo>
                    <a:pt x="0" y="0"/>
                  </a:moveTo>
                  <a:lnTo>
                    <a:pt x="8210931" y="0"/>
                  </a:lnTo>
                  <a:lnTo>
                    <a:pt x="8210931" y="8210931"/>
                  </a:lnTo>
                  <a:lnTo>
                    <a:pt x="0" y="8210931"/>
                  </a:lnTo>
                  <a:lnTo>
                    <a:pt x="0" y="0"/>
                  </a:lnTo>
                  <a:close/>
                </a:path>
              </a:pathLst>
            </a:custGeom>
            <a:blipFill>
              <a:blip r:embed="rId3"/>
              <a:stretch>
                <a:fillRect/>
              </a:stretch>
            </a:blipFill>
          </p:spPr>
        </p:sp>
      </p:grpSp>
      <p:sp>
        <p:nvSpPr>
          <p:cNvPr id="8" name="TextBox 8"/>
          <p:cNvSpPr txBox="1"/>
          <p:nvPr/>
        </p:nvSpPr>
        <p:spPr>
          <a:xfrm>
            <a:off x="992238" y="1135559"/>
            <a:ext cx="7899201" cy="851297"/>
          </a:xfrm>
          <a:prstGeom prst="rect">
            <a:avLst/>
          </a:prstGeom>
        </p:spPr>
        <p:txBody>
          <a:bodyPr lIns="0" tIns="0" rIns="0" bIns="0" rtlCol="0" anchor="t">
            <a:spAutoFit/>
          </a:bodyPr>
          <a:lstStyle/>
          <a:p>
            <a:pPr algn="l">
              <a:lnSpc>
                <a:spcPts val="6062"/>
              </a:lnSpc>
            </a:pPr>
            <a:r>
              <a:rPr lang="en-US" sz="4875" b="1">
                <a:solidFill>
                  <a:srgbClr val="333F70"/>
                </a:solidFill>
                <a:latin typeface="Arimo Bold"/>
                <a:ea typeface="Arimo Bold"/>
                <a:cs typeface="Arimo Bold"/>
                <a:sym typeface="Arimo Bold"/>
              </a:rPr>
              <a:t>What is Blockchain?</a:t>
            </a:r>
          </a:p>
        </p:txBody>
      </p:sp>
      <p:sp>
        <p:nvSpPr>
          <p:cNvPr id="9" name="TextBox 9"/>
          <p:cNvSpPr txBox="1"/>
          <p:nvPr/>
        </p:nvSpPr>
        <p:spPr>
          <a:xfrm>
            <a:off x="992238" y="2410717"/>
            <a:ext cx="9540031" cy="1759149"/>
          </a:xfrm>
          <a:prstGeom prst="rect">
            <a:avLst/>
          </a:prstGeom>
        </p:spPr>
        <p:txBody>
          <a:bodyPr lIns="0" tIns="0" rIns="0" bIns="0" rtlCol="0" anchor="t">
            <a:spAutoFit/>
          </a:bodyPr>
          <a:lstStyle/>
          <a:p>
            <a:pPr algn="l">
              <a:lnSpc>
                <a:spcPts val="3125"/>
              </a:lnSpc>
            </a:pPr>
            <a:r>
              <a:rPr lang="en-US" sz="1937">
                <a:solidFill>
                  <a:srgbClr val="333F70"/>
                </a:solidFill>
                <a:latin typeface="Open Sans"/>
                <a:ea typeface="Open Sans"/>
                <a:cs typeface="Open Sans"/>
                <a:sym typeface="Open Sans"/>
              </a:rPr>
              <a:t>Blockchain is a revolutionary </a:t>
            </a:r>
            <a:r>
              <a:rPr lang="en-US" sz="1937" b="1">
                <a:solidFill>
                  <a:srgbClr val="333F70"/>
                </a:solidFill>
                <a:latin typeface="Open Sans Bold"/>
                <a:ea typeface="Open Sans Bold"/>
                <a:cs typeface="Open Sans Bold"/>
                <a:sym typeface="Open Sans Bold"/>
              </a:rPr>
              <a:t>digital ledger system</a:t>
            </a:r>
            <a:r>
              <a:rPr lang="en-US" sz="1937">
                <a:solidFill>
                  <a:srgbClr val="333F70"/>
                </a:solidFill>
                <a:latin typeface="Open Sans"/>
                <a:ea typeface="Open Sans"/>
                <a:cs typeface="Open Sans"/>
                <a:sym typeface="Open Sans"/>
              </a:rPr>
              <a:t> that records transactions in a secure, transparent, and permanent way. Unlike traditional databases controlled by a single entity, blockchain operates on a network of computers, making it </a:t>
            </a:r>
            <a:r>
              <a:rPr lang="en-US" sz="1937" b="1">
                <a:solidFill>
                  <a:srgbClr val="333F70"/>
                </a:solidFill>
                <a:latin typeface="Open Sans Bold"/>
                <a:ea typeface="Open Sans Bold"/>
                <a:cs typeface="Open Sans Bold"/>
                <a:sym typeface="Open Sans Bold"/>
              </a:rPr>
              <a:t>decentralized</a:t>
            </a:r>
            <a:r>
              <a:rPr lang="en-US" sz="1937">
                <a:solidFill>
                  <a:srgbClr val="333F70"/>
                </a:solidFill>
                <a:latin typeface="Open Sans"/>
                <a:ea typeface="Open Sans"/>
                <a:cs typeface="Open Sans"/>
                <a:sym typeface="Open Sans"/>
              </a:rPr>
              <a:t> and resistant to tampering.</a:t>
            </a:r>
          </a:p>
        </p:txBody>
      </p:sp>
      <p:sp>
        <p:nvSpPr>
          <p:cNvPr id="10" name="TextBox 10"/>
          <p:cNvSpPr txBox="1"/>
          <p:nvPr/>
        </p:nvSpPr>
        <p:spPr>
          <a:xfrm>
            <a:off x="992238" y="4221659"/>
            <a:ext cx="9540031" cy="2156072"/>
          </a:xfrm>
          <a:prstGeom prst="rect">
            <a:avLst/>
          </a:prstGeom>
        </p:spPr>
        <p:txBody>
          <a:bodyPr lIns="0" tIns="0" rIns="0" bIns="0" rtlCol="0" anchor="t">
            <a:spAutoFit/>
          </a:bodyPr>
          <a:lstStyle/>
          <a:p>
            <a:pPr algn="l">
              <a:lnSpc>
                <a:spcPts val="3125"/>
              </a:lnSpc>
            </a:pPr>
            <a:r>
              <a:rPr lang="en-US" sz="1937">
                <a:solidFill>
                  <a:srgbClr val="333F70"/>
                </a:solidFill>
                <a:latin typeface="Open Sans"/>
                <a:ea typeface="Open Sans"/>
                <a:cs typeface="Open Sans"/>
                <a:sym typeface="Open Sans"/>
              </a:rPr>
              <a:t>Think of blockchain like a </a:t>
            </a:r>
            <a:r>
              <a:rPr lang="en-US" sz="1937" b="1">
                <a:solidFill>
                  <a:srgbClr val="333F70"/>
                </a:solidFill>
                <a:latin typeface="Open Sans Bold"/>
                <a:ea typeface="Open Sans Bold"/>
                <a:cs typeface="Open Sans Bold"/>
                <a:sym typeface="Open Sans Bold"/>
              </a:rPr>
              <a:t>Google Doc that everyone can view simultaneously</a:t>
            </a:r>
            <a:r>
              <a:rPr lang="en-US" sz="1937">
                <a:solidFill>
                  <a:srgbClr val="333F70"/>
                </a:solidFill>
                <a:latin typeface="Open Sans"/>
                <a:ea typeface="Open Sans"/>
                <a:cs typeface="Open Sans"/>
                <a:sym typeface="Open Sans"/>
              </a:rPr>
              <a:t>. When someone makes a change, everyone sees it in real time. But unlike a Google Doc, once information is added to the blockchain, it becomes </a:t>
            </a:r>
            <a:r>
              <a:rPr lang="en-US" sz="1937" b="1">
                <a:solidFill>
                  <a:srgbClr val="333F70"/>
                </a:solidFill>
                <a:latin typeface="Open Sans Bold"/>
                <a:ea typeface="Open Sans Bold"/>
                <a:cs typeface="Open Sans Bold"/>
                <a:sym typeface="Open Sans Bold"/>
              </a:rPr>
              <a:t>immutable</a:t>
            </a:r>
            <a:r>
              <a:rPr lang="en-US" sz="1937">
                <a:solidFill>
                  <a:srgbClr val="333F70"/>
                </a:solidFill>
                <a:latin typeface="Open Sans"/>
                <a:ea typeface="Open Sans"/>
                <a:cs typeface="Open Sans"/>
                <a:sym typeface="Open Sans"/>
              </a:rPr>
              <a:t> – it cannot be altered or deleted. This creates an unprecedented level of trust and transparency.</a:t>
            </a:r>
          </a:p>
        </p:txBody>
      </p:sp>
      <p:sp>
        <p:nvSpPr>
          <p:cNvPr id="11" name="TextBox 11"/>
          <p:cNvSpPr txBox="1"/>
          <p:nvPr/>
        </p:nvSpPr>
        <p:spPr>
          <a:xfrm>
            <a:off x="992238" y="6429524"/>
            <a:ext cx="9540031" cy="1362224"/>
          </a:xfrm>
          <a:prstGeom prst="rect">
            <a:avLst/>
          </a:prstGeom>
        </p:spPr>
        <p:txBody>
          <a:bodyPr lIns="0" tIns="0" rIns="0" bIns="0" rtlCol="0" anchor="t">
            <a:spAutoFit/>
          </a:bodyPr>
          <a:lstStyle/>
          <a:p>
            <a:pPr algn="l">
              <a:lnSpc>
                <a:spcPts val="3125"/>
              </a:lnSpc>
            </a:pPr>
            <a:r>
              <a:rPr lang="en-US" sz="1937">
                <a:solidFill>
                  <a:srgbClr val="333F70"/>
                </a:solidFill>
                <a:latin typeface="Open Sans"/>
                <a:ea typeface="Open Sans"/>
                <a:cs typeface="Open Sans"/>
                <a:sym typeface="Open Sans"/>
              </a:rPr>
              <a:t>Key features that make blockchain special include </a:t>
            </a:r>
            <a:r>
              <a:rPr lang="en-US" sz="1937" b="1">
                <a:solidFill>
                  <a:srgbClr val="333F70"/>
                </a:solidFill>
                <a:latin typeface="Open Sans Bold"/>
                <a:ea typeface="Open Sans Bold"/>
                <a:cs typeface="Open Sans Bold"/>
                <a:sym typeface="Open Sans Bold"/>
              </a:rPr>
              <a:t>decentralization</a:t>
            </a:r>
            <a:r>
              <a:rPr lang="en-US" sz="1937">
                <a:solidFill>
                  <a:srgbClr val="333F70"/>
                </a:solidFill>
                <a:latin typeface="Open Sans"/>
                <a:ea typeface="Open Sans"/>
                <a:cs typeface="Open Sans"/>
                <a:sym typeface="Open Sans"/>
              </a:rPr>
              <a:t> (no single point of control), </a:t>
            </a:r>
            <a:r>
              <a:rPr lang="en-US" sz="1937" b="1">
                <a:solidFill>
                  <a:srgbClr val="333F70"/>
                </a:solidFill>
                <a:latin typeface="Open Sans Bold"/>
                <a:ea typeface="Open Sans Bold"/>
                <a:cs typeface="Open Sans Bold"/>
                <a:sym typeface="Open Sans Bold"/>
              </a:rPr>
              <a:t>immutability</a:t>
            </a:r>
            <a:r>
              <a:rPr lang="en-US" sz="1937">
                <a:solidFill>
                  <a:srgbClr val="333F70"/>
                </a:solidFill>
                <a:latin typeface="Open Sans"/>
                <a:ea typeface="Open Sans"/>
                <a:cs typeface="Open Sans"/>
                <a:sym typeface="Open Sans"/>
              </a:rPr>
              <a:t> (permanent records), and </a:t>
            </a:r>
            <a:r>
              <a:rPr lang="en-US" sz="1937" b="1">
                <a:solidFill>
                  <a:srgbClr val="333F70"/>
                </a:solidFill>
                <a:latin typeface="Open Sans Bold"/>
                <a:ea typeface="Open Sans Bold"/>
                <a:cs typeface="Open Sans Bold"/>
                <a:sym typeface="Open Sans Bold"/>
              </a:rPr>
              <a:t>shared consensus</a:t>
            </a:r>
            <a:r>
              <a:rPr lang="en-US" sz="1937">
                <a:solidFill>
                  <a:srgbClr val="333F70"/>
                </a:solidFill>
                <a:latin typeface="Open Sans"/>
                <a:ea typeface="Open Sans"/>
                <a:cs typeface="Open Sans"/>
                <a:sym typeface="Open Sans"/>
              </a:rPr>
              <a:t> (everyone agrees on the state of the ledger).</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6F5EE"/>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6" name="TextBox 6"/>
          <p:cNvSpPr txBox="1"/>
          <p:nvPr/>
        </p:nvSpPr>
        <p:spPr>
          <a:xfrm>
            <a:off x="989558" y="738782"/>
            <a:ext cx="15168562" cy="600075"/>
          </a:xfrm>
          <a:prstGeom prst="rect">
            <a:avLst/>
          </a:prstGeom>
        </p:spPr>
        <p:txBody>
          <a:bodyPr lIns="0" tIns="0" rIns="0" bIns="0" rtlCol="0" anchor="t">
            <a:spAutoFit/>
          </a:bodyPr>
          <a:lstStyle/>
          <a:p>
            <a:pPr algn="l">
              <a:lnSpc>
                <a:spcPts val="4100"/>
              </a:lnSpc>
            </a:pPr>
            <a:r>
              <a:rPr lang="en-US" sz="4125" b="1">
                <a:solidFill>
                  <a:srgbClr val="333F70"/>
                </a:solidFill>
                <a:latin typeface="Arimo Bold"/>
                <a:ea typeface="Arimo Bold"/>
                <a:cs typeface="Arimo Bold"/>
                <a:sym typeface="Arimo Bold"/>
              </a:rPr>
              <a:t>Common Blockchain Myths &amp; Misconceptions</a:t>
            </a:r>
          </a:p>
        </p:txBody>
      </p:sp>
      <p:sp>
        <p:nvSpPr>
          <p:cNvPr id="7" name="TextBox 7"/>
          <p:cNvSpPr txBox="1"/>
          <p:nvPr/>
        </p:nvSpPr>
        <p:spPr>
          <a:xfrm>
            <a:off x="989558" y="1740396"/>
            <a:ext cx="16308883" cy="691753"/>
          </a:xfrm>
          <a:prstGeom prst="rect">
            <a:avLst/>
          </a:prstGeom>
        </p:spPr>
        <p:txBody>
          <a:bodyPr lIns="0" tIns="0" rIns="0" bIns="0" rtlCol="0" anchor="t">
            <a:spAutoFit/>
          </a:bodyPr>
          <a:lstStyle/>
          <a:p>
            <a:pPr algn="l">
              <a:lnSpc>
                <a:spcPts val="2100"/>
              </a:lnSpc>
            </a:pPr>
            <a:r>
              <a:rPr lang="en-US" sz="1625">
                <a:solidFill>
                  <a:srgbClr val="333F70"/>
                </a:solidFill>
                <a:latin typeface="Open Sans"/>
                <a:ea typeface="Open Sans"/>
                <a:cs typeface="Open Sans"/>
                <a:sym typeface="Open Sans"/>
              </a:rPr>
              <a:t>Blockchain technology, while revolutionary, is often misunderstood. Let's debunk some common myths and clarify what blockchain truly is, and isn't, to help you better grasp its potential.</a:t>
            </a:r>
          </a:p>
        </p:txBody>
      </p:sp>
      <p:grpSp>
        <p:nvGrpSpPr>
          <p:cNvPr id="8" name="Group 8"/>
          <p:cNvGrpSpPr/>
          <p:nvPr/>
        </p:nvGrpSpPr>
        <p:grpSpPr>
          <a:xfrm>
            <a:off x="978128" y="2657207"/>
            <a:ext cx="8072080" cy="2931407"/>
            <a:chOff x="0" y="0"/>
            <a:chExt cx="10762773" cy="3908543"/>
          </a:xfrm>
        </p:grpSpPr>
        <p:sp>
          <p:nvSpPr>
            <p:cNvPr id="9" name="Freeform 9"/>
            <p:cNvSpPr/>
            <p:nvPr/>
          </p:nvSpPr>
          <p:spPr>
            <a:xfrm>
              <a:off x="15240" y="15240"/>
              <a:ext cx="10732262" cy="3878072"/>
            </a:xfrm>
            <a:custGeom>
              <a:avLst/>
              <a:gdLst/>
              <a:ahLst/>
              <a:cxnLst/>
              <a:rect l="l" t="t" r="r" b="b"/>
              <a:pathLst>
                <a:path w="10732262" h="3878072">
                  <a:moveTo>
                    <a:pt x="0" y="117729"/>
                  </a:moveTo>
                  <a:cubicBezTo>
                    <a:pt x="0" y="52705"/>
                    <a:pt x="52959" y="0"/>
                    <a:pt x="118364" y="0"/>
                  </a:cubicBezTo>
                  <a:lnTo>
                    <a:pt x="10613898" y="0"/>
                  </a:lnTo>
                  <a:cubicBezTo>
                    <a:pt x="10679303" y="0"/>
                    <a:pt x="10732262" y="52705"/>
                    <a:pt x="10732262" y="117729"/>
                  </a:cubicBezTo>
                  <a:lnTo>
                    <a:pt x="10732262" y="3760343"/>
                  </a:lnTo>
                  <a:cubicBezTo>
                    <a:pt x="10732262" y="3825367"/>
                    <a:pt x="10679303" y="3878072"/>
                    <a:pt x="10613898" y="3878072"/>
                  </a:cubicBezTo>
                  <a:lnTo>
                    <a:pt x="118364" y="3878072"/>
                  </a:lnTo>
                  <a:cubicBezTo>
                    <a:pt x="52959" y="3878072"/>
                    <a:pt x="0" y="3825367"/>
                    <a:pt x="0" y="3760343"/>
                  </a:cubicBezTo>
                  <a:close/>
                </a:path>
              </a:pathLst>
            </a:custGeom>
            <a:solidFill>
              <a:srgbClr val="FFFFFF"/>
            </a:solidFill>
          </p:spPr>
        </p:sp>
        <p:sp>
          <p:nvSpPr>
            <p:cNvPr id="10" name="Freeform 10"/>
            <p:cNvSpPr/>
            <p:nvPr/>
          </p:nvSpPr>
          <p:spPr>
            <a:xfrm>
              <a:off x="0" y="0"/>
              <a:ext cx="10762742" cy="3908552"/>
            </a:xfrm>
            <a:custGeom>
              <a:avLst/>
              <a:gdLst/>
              <a:ahLst/>
              <a:cxnLst/>
              <a:rect l="l" t="t" r="r" b="b"/>
              <a:pathLst>
                <a:path w="10762742" h="3908552">
                  <a:moveTo>
                    <a:pt x="0" y="132969"/>
                  </a:moveTo>
                  <a:cubicBezTo>
                    <a:pt x="0" y="59436"/>
                    <a:pt x="59944" y="0"/>
                    <a:pt x="133604" y="0"/>
                  </a:cubicBezTo>
                  <a:lnTo>
                    <a:pt x="10629138" y="0"/>
                  </a:lnTo>
                  <a:lnTo>
                    <a:pt x="10629138" y="15240"/>
                  </a:lnTo>
                  <a:lnTo>
                    <a:pt x="10629138" y="0"/>
                  </a:lnTo>
                  <a:cubicBezTo>
                    <a:pt x="10702798" y="0"/>
                    <a:pt x="10762742" y="59436"/>
                    <a:pt x="10762742" y="132969"/>
                  </a:cubicBezTo>
                  <a:lnTo>
                    <a:pt x="10747502" y="132969"/>
                  </a:lnTo>
                  <a:lnTo>
                    <a:pt x="10762742" y="132969"/>
                  </a:lnTo>
                  <a:lnTo>
                    <a:pt x="10762742" y="3775583"/>
                  </a:lnTo>
                  <a:lnTo>
                    <a:pt x="10747502" y="3775583"/>
                  </a:lnTo>
                  <a:lnTo>
                    <a:pt x="10762742" y="3775583"/>
                  </a:lnTo>
                  <a:cubicBezTo>
                    <a:pt x="10762742" y="3849116"/>
                    <a:pt x="10702798" y="3908552"/>
                    <a:pt x="10629138" y="3908552"/>
                  </a:cubicBezTo>
                  <a:lnTo>
                    <a:pt x="10629138" y="3893312"/>
                  </a:lnTo>
                  <a:lnTo>
                    <a:pt x="10629138" y="3908552"/>
                  </a:lnTo>
                  <a:lnTo>
                    <a:pt x="133604" y="3908552"/>
                  </a:lnTo>
                  <a:lnTo>
                    <a:pt x="133604" y="3893312"/>
                  </a:lnTo>
                  <a:lnTo>
                    <a:pt x="133604" y="3908552"/>
                  </a:lnTo>
                  <a:cubicBezTo>
                    <a:pt x="59944" y="3908552"/>
                    <a:pt x="0" y="3849116"/>
                    <a:pt x="0" y="3775583"/>
                  </a:cubicBezTo>
                  <a:lnTo>
                    <a:pt x="0" y="132969"/>
                  </a:lnTo>
                  <a:lnTo>
                    <a:pt x="15240" y="132969"/>
                  </a:lnTo>
                  <a:lnTo>
                    <a:pt x="0" y="132969"/>
                  </a:lnTo>
                  <a:moveTo>
                    <a:pt x="30480" y="132969"/>
                  </a:moveTo>
                  <a:lnTo>
                    <a:pt x="30480" y="3775583"/>
                  </a:lnTo>
                  <a:lnTo>
                    <a:pt x="15240" y="3775583"/>
                  </a:lnTo>
                  <a:lnTo>
                    <a:pt x="30480" y="3775583"/>
                  </a:lnTo>
                  <a:cubicBezTo>
                    <a:pt x="30480" y="3832098"/>
                    <a:pt x="76581" y="3878072"/>
                    <a:pt x="133604" y="3878072"/>
                  </a:cubicBezTo>
                  <a:lnTo>
                    <a:pt x="10629138" y="3878072"/>
                  </a:lnTo>
                  <a:cubicBezTo>
                    <a:pt x="10686161" y="3878072"/>
                    <a:pt x="10732262" y="3832098"/>
                    <a:pt x="10732262" y="3775583"/>
                  </a:cubicBezTo>
                  <a:lnTo>
                    <a:pt x="10732262" y="132969"/>
                  </a:lnTo>
                  <a:cubicBezTo>
                    <a:pt x="10732262" y="76454"/>
                    <a:pt x="10686161" y="30480"/>
                    <a:pt x="10629138" y="30480"/>
                  </a:cubicBezTo>
                  <a:lnTo>
                    <a:pt x="133604" y="30480"/>
                  </a:lnTo>
                  <a:lnTo>
                    <a:pt x="133604" y="15240"/>
                  </a:lnTo>
                  <a:lnTo>
                    <a:pt x="133604" y="30480"/>
                  </a:lnTo>
                  <a:cubicBezTo>
                    <a:pt x="76581" y="30480"/>
                    <a:pt x="30480" y="76454"/>
                    <a:pt x="30480" y="132969"/>
                  </a:cubicBezTo>
                  <a:close/>
                </a:path>
              </a:pathLst>
            </a:custGeom>
            <a:solidFill>
              <a:srgbClr val="BCDBD4"/>
            </a:solidFill>
          </p:spPr>
        </p:sp>
      </p:grpSp>
      <p:grpSp>
        <p:nvGrpSpPr>
          <p:cNvPr id="11" name="Group 11"/>
          <p:cNvGrpSpPr/>
          <p:nvPr/>
        </p:nvGrpSpPr>
        <p:grpSpPr>
          <a:xfrm>
            <a:off x="1018133" y="2697212"/>
            <a:ext cx="7992070" cy="630882"/>
            <a:chOff x="0" y="0"/>
            <a:chExt cx="10656093" cy="841176"/>
          </a:xfrm>
        </p:grpSpPr>
        <p:sp>
          <p:nvSpPr>
            <p:cNvPr id="12" name="Freeform 12"/>
            <p:cNvSpPr/>
            <p:nvPr/>
          </p:nvSpPr>
          <p:spPr>
            <a:xfrm>
              <a:off x="0" y="0"/>
              <a:ext cx="10656062" cy="841121"/>
            </a:xfrm>
            <a:custGeom>
              <a:avLst/>
              <a:gdLst/>
              <a:ahLst/>
              <a:cxnLst/>
              <a:rect l="l" t="t" r="r" b="b"/>
              <a:pathLst>
                <a:path w="10656062" h="841121">
                  <a:moveTo>
                    <a:pt x="0" y="72009"/>
                  </a:moveTo>
                  <a:cubicBezTo>
                    <a:pt x="0" y="32258"/>
                    <a:pt x="32258" y="0"/>
                    <a:pt x="72009" y="0"/>
                  </a:cubicBezTo>
                  <a:lnTo>
                    <a:pt x="10584053" y="0"/>
                  </a:lnTo>
                  <a:cubicBezTo>
                    <a:pt x="10623804" y="0"/>
                    <a:pt x="10656062" y="32258"/>
                    <a:pt x="10656062" y="72009"/>
                  </a:cubicBezTo>
                  <a:lnTo>
                    <a:pt x="10656062" y="769112"/>
                  </a:lnTo>
                  <a:cubicBezTo>
                    <a:pt x="10656062" y="808863"/>
                    <a:pt x="10623804" y="841121"/>
                    <a:pt x="10584053" y="841121"/>
                  </a:cubicBezTo>
                  <a:lnTo>
                    <a:pt x="72009" y="841121"/>
                  </a:lnTo>
                  <a:cubicBezTo>
                    <a:pt x="32258" y="841121"/>
                    <a:pt x="0" y="808863"/>
                    <a:pt x="0" y="769112"/>
                  </a:cubicBezTo>
                  <a:close/>
                </a:path>
              </a:pathLst>
            </a:custGeom>
            <a:solidFill>
              <a:srgbClr val="D6F5EE"/>
            </a:solidFill>
          </p:spPr>
        </p:sp>
      </p:grpSp>
      <p:grpSp>
        <p:nvGrpSpPr>
          <p:cNvPr id="13" name="Group 13"/>
          <p:cNvGrpSpPr>
            <a:grpSpLocks noChangeAspect="1"/>
          </p:cNvGrpSpPr>
          <p:nvPr/>
        </p:nvGrpSpPr>
        <p:grpSpPr>
          <a:xfrm>
            <a:off x="4856410" y="2810767"/>
            <a:ext cx="315366" cy="394246"/>
            <a:chOff x="0" y="0"/>
            <a:chExt cx="420488" cy="525661"/>
          </a:xfrm>
        </p:grpSpPr>
        <p:sp>
          <p:nvSpPr>
            <p:cNvPr id="14" name="Freeform 14" descr="preencoded.png"/>
            <p:cNvSpPr/>
            <p:nvPr/>
          </p:nvSpPr>
          <p:spPr>
            <a:xfrm>
              <a:off x="0" y="0"/>
              <a:ext cx="420497" cy="525653"/>
            </a:xfrm>
            <a:custGeom>
              <a:avLst/>
              <a:gdLst/>
              <a:ahLst/>
              <a:cxnLst/>
              <a:rect l="l" t="t" r="r" b="b"/>
              <a:pathLst>
                <a:path w="420497" h="525653">
                  <a:moveTo>
                    <a:pt x="0" y="0"/>
                  </a:moveTo>
                  <a:lnTo>
                    <a:pt x="420497" y="0"/>
                  </a:lnTo>
                  <a:lnTo>
                    <a:pt x="420497" y="525653"/>
                  </a:lnTo>
                  <a:lnTo>
                    <a:pt x="0" y="525653"/>
                  </a:lnTo>
                  <a:lnTo>
                    <a:pt x="0" y="0"/>
                  </a:lnTo>
                  <a:close/>
                </a:path>
              </a:pathLst>
            </a:custGeom>
            <a:blipFill>
              <a:blip r:embed="rId3"/>
              <a:stretch>
                <a:fillRect l="-309" r="-307" b="-1"/>
              </a:stretch>
            </a:blipFill>
          </p:spPr>
        </p:sp>
      </p:grpSp>
      <p:sp>
        <p:nvSpPr>
          <p:cNvPr id="15" name="TextBox 15"/>
          <p:cNvSpPr txBox="1"/>
          <p:nvPr/>
        </p:nvSpPr>
        <p:spPr>
          <a:xfrm>
            <a:off x="1228427" y="3566963"/>
            <a:ext cx="7290495" cy="299888"/>
          </a:xfrm>
          <a:prstGeom prst="rect">
            <a:avLst/>
          </a:prstGeom>
        </p:spPr>
        <p:txBody>
          <a:bodyPr lIns="0" tIns="0" rIns="0" bIns="0" rtlCol="0" anchor="t">
            <a:spAutoFit/>
          </a:bodyPr>
          <a:lstStyle/>
          <a:p>
            <a:pPr algn="l">
              <a:lnSpc>
                <a:spcPts val="2049"/>
              </a:lnSpc>
            </a:pPr>
            <a:r>
              <a:rPr lang="en-US" sz="2061" b="1">
                <a:solidFill>
                  <a:srgbClr val="333F70"/>
                </a:solidFill>
                <a:latin typeface="Arimo Bold"/>
                <a:ea typeface="Arimo Bold"/>
                <a:cs typeface="Arimo Bold"/>
                <a:sym typeface="Arimo Bold"/>
              </a:rPr>
              <a:t>Myth: Blockchain is Only for Cryptocurrency</a:t>
            </a:r>
          </a:p>
        </p:txBody>
      </p:sp>
      <p:sp>
        <p:nvSpPr>
          <p:cNvPr id="16" name="TextBox 16"/>
          <p:cNvSpPr txBox="1"/>
          <p:nvPr/>
        </p:nvSpPr>
        <p:spPr>
          <a:xfrm>
            <a:off x="1228427" y="3973860"/>
            <a:ext cx="7571482" cy="1364456"/>
          </a:xfrm>
          <a:prstGeom prst="rect">
            <a:avLst/>
          </a:prstGeom>
        </p:spPr>
        <p:txBody>
          <a:bodyPr lIns="0" tIns="0" rIns="0" bIns="0" rtlCol="0" anchor="t">
            <a:spAutoFit/>
          </a:bodyPr>
          <a:lstStyle/>
          <a:p>
            <a:pPr algn="l">
              <a:lnSpc>
                <a:spcPts val="2100"/>
              </a:lnSpc>
            </a:pPr>
            <a:r>
              <a:rPr lang="en-US" sz="1625" b="1">
                <a:solidFill>
                  <a:srgbClr val="333F70"/>
                </a:solidFill>
                <a:latin typeface="Open Sans Bold"/>
                <a:ea typeface="Open Sans Bold"/>
                <a:cs typeface="Open Sans Bold"/>
                <a:sym typeface="Open Sans Bold"/>
              </a:rPr>
              <a:t>Reality:</a:t>
            </a:r>
            <a:r>
              <a:rPr lang="en-US" sz="1625">
                <a:solidFill>
                  <a:srgbClr val="333F70"/>
                </a:solidFill>
                <a:latin typeface="Open Sans"/>
                <a:ea typeface="Open Sans"/>
                <a:cs typeface="Open Sans"/>
                <a:sym typeface="Open Sans"/>
              </a:rPr>
              <a:t> While blockchain powers cryptocurrencies like Bitcoin and Ethereum, its core technology is far more versatile. It's used for supply chain management, secure data storage, digital identity, voting systems, and much more beyond just digital money.</a:t>
            </a:r>
          </a:p>
        </p:txBody>
      </p:sp>
      <p:grpSp>
        <p:nvGrpSpPr>
          <p:cNvPr id="17" name="Group 17"/>
          <p:cNvGrpSpPr/>
          <p:nvPr/>
        </p:nvGrpSpPr>
        <p:grpSpPr>
          <a:xfrm>
            <a:off x="9237642" y="2657207"/>
            <a:ext cx="8072228" cy="2931407"/>
            <a:chOff x="0" y="0"/>
            <a:chExt cx="10762971" cy="3908543"/>
          </a:xfrm>
        </p:grpSpPr>
        <p:sp>
          <p:nvSpPr>
            <p:cNvPr id="18" name="Freeform 18"/>
            <p:cNvSpPr/>
            <p:nvPr/>
          </p:nvSpPr>
          <p:spPr>
            <a:xfrm>
              <a:off x="15240" y="15240"/>
              <a:ext cx="10732516" cy="3878072"/>
            </a:xfrm>
            <a:custGeom>
              <a:avLst/>
              <a:gdLst/>
              <a:ahLst/>
              <a:cxnLst/>
              <a:rect l="l" t="t" r="r" b="b"/>
              <a:pathLst>
                <a:path w="10732516" h="3878072">
                  <a:moveTo>
                    <a:pt x="0" y="117729"/>
                  </a:moveTo>
                  <a:cubicBezTo>
                    <a:pt x="0" y="52705"/>
                    <a:pt x="52959" y="0"/>
                    <a:pt x="118364" y="0"/>
                  </a:cubicBezTo>
                  <a:lnTo>
                    <a:pt x="10614152" y="0"/>
                  </a:lnTo>
                  <a:cubicBezTo>
                    <a:pt x="10679558" y="0"/>
                    <a:pt x="10732516" y="52705"/>
                    <a:pt x="10732516" y="117729"/>
                  </a:cubicBezTo>
                  <a:lnTo>
                    <a:pt x="10732516" y="3760343"/>
                  </a:lnTo>
                  <a:cubicBezTo>
                    <a:pt x="10732516" y="3825367"/>
                    <a:pt x="10679558" y="3878072"/>
                    <a:pt x="10614152" y="3878072"/>
                  </a:cubicBezTo>
                  <a:lnTo>
                    <a:pt x="118364" y="3878072"/>
                  </a:lnTo>
                  <a:cubicBezTo>
                    <a:pt x="52959" y="3878072"/>
                    <a:pt x="0" y="3825367"/>
                    <a:pt x="0" y="3760343"/>
                  </a:cubicBezTo>
                  <a:close/>
                </a:path>
              </a:pathLst>
            </a:custGeom>
            <a:solidFill>
              <a:srgbClr val="FFFFFF"/>
            </a:solidFill>
          </p:spPr>
        </p:sp>
        <p:sp>
          <p:nvSpPr>
            <p:cNvPr id="19" name="Freeform 19"/>
            <p:cNvSpPr/>
            <p:nvPr/>
          </p:nvSpPr>
          <p:spPr>
            <a:xfrm>
              <a:off x="0" y="0"/>
              <a:ext cx="10762997" cy="3908552"/>
            </a:xfrm>
            <a:custGeom>
              <a:avLst/>
              <a:gdLst/>
              <a:ahLst/>
              <a:cxnLst/>
              <a:rect l="l" t="t" r="r" b="b"/>
              <a:pathLst>
                <a:path w="10762997" h="3908552">
                  <a:moveTo>
                    <a:pt x="0" y="132969"/>
                  </a:moveTo>
                  <a:cubicBezTo>
                    <a:pt x="0" y="59436"/>
                    <a:pt x="59944" y="0"/>
                    <a:pt x="133604" y="0"/>
                  </a:cubicBezTo>
                  <a:lnTo>
                    <a:pt x="10629392" y="0"/>
                  </a:lnTo>
                  <a:lnTo>
                    <a:pt x="10629392" y="15240"/>
                  </a:lnTo>
                  <a:lnTo>
                    <a:pt x="10629392" y="0"/>
                  </a:lnTo>
                  <a:cubicBezTo>
                    <a:pt x="10703052" y="0"/>
                    <a:pt x="10762997" y="59436"/>
                    <a:pt x="10762997" y="132969"/>
                  </a:cubicBezTo>
                  <a:lnTo>
                    <a:pt x="10747756" y="132969"/>
                  </a:lnTo>
                  <a:lnTo>
                    <a:pt x="10762997" y="132969"/>
                  </a:lnTo>
                  <a:lnTo>
                    <a:pt x="10762997" y="3775583"/>
                  </a:lnTo>
                  <a:lnTo>
                    <a:pt x="10747756" y="3775583"/>
                  </a:lnTo>
                  <a:lnTo>
                    <a:pt x="10762997" y="3775583"/>
                  </a:lnTo>
                  <a:cubicBezTo>
                    <a:pt x="10762997" y="3849116"/>
                    <a:pt x="10703052" y="3908552"/>
                    <a:pt x="10629392" y="3908552"/>
                  </a:cubicBezTo>
                  <a:lnTo>
                    <a:pt x="10629392" y="3893312"/>
                  </a:lnTo>
                  <a:lnTo>
                    <a:pt x="10629392" y="3908552"/>
                  </a:lnTo>
                  <a:lnTo>
                    <a:pt x="133604" y="3908552"/>
                  </a:lnTo>
                  <a:lnTo>
                    <a:pt x="133604" y="3893312"/>
                  </a:lnTo>
                  <a:lnTo>
                    <a:pt x="133604" y="3908552"/>
                  </a:lnTo>
                  <a:cubicBezTo>
                    <a:pt x="59944" y="3908552"/>
                    <a:pt x="0" y="3849116"/>
                    <a:pt x="0" y="3775583"/>
                  </a:cubicBezTo>
                  <a:lnTo>
                    <a:pt x="0" y="132969"/>
                  </a:lnTo>
                  <a:lnTo>
                    <a:pt x="15240" y="132969"/>
                  </a:lnTo>
                  <a:lnTo>
                    <a:pt x="0" y="132969"/>
                  </a:lnTo>
                  <a:moveTo>
                    <a:pt x="30480" y="132969"/>
                  </a:moveTo>
                  <a:lnTo>
                    <a:pt x="30480" y="3775583"/>
                  </a:lnTo>
                  <a:lnTo>
                    <a:pt x="15240" y="3775583"/>
                  </a:lnTo>
                  <a:lnTo>
                    <a:pt x="30480" y="3775583"/>
                  </a:lnTo>
                  <a:cubicBezTo>
                    <a:pt x="30480" y="3832098"/>
                    <a:pt x="76581" y="3878072"/>
                    <a:pt x="133604" y="3878072"/>
                  </a:cubicBezTo>
                  <a:lnTo>
                    <a:pt x="10629392" y="3878072"/>
                  </a:lnTo>
                  <a:cubicBezTo>
                    <a:pt x="10686415" y="3878072"/>
                    <a:pt x="10732516" y="3832098"/>
                    <a:pt x="10732516" y="3775583"/>
                  </a:cubicBezTo>
                  <a:lnTo>
                    <a:pt x="10732516" y="132969"/>
                  </a:lnTo>
                  <a:cubicBezTo>
                    <a:pt x="10732516" y="76454"/>
                    <a:pt x="10686415" y="30480"/>
                    <a:pt x="10629392" y="30480"/>
                  </a:cubicBezTo>
                  <a:lnTo>
                    <a:pt x="133604" y="30480"/>
                  </a:lnTo>
                  <a:lnTo>
                    <a:pt x="133604" y="15240"/>
                  </a:lnTo>
                  <a:lnTo>
                    <a:pt x="133604" y="30480"/>
                  </a:lnTo>
                  <a:cubicBezTo>
                    <a:pt x="76581" y="30480"/>
                    <a:pt x="30480" y="76454"/>
                    <a:pt x="30480" y="132969"/>
                  </a:cubicBezTo>
                  <a:close/>
                </a:path>
              </a:pathLst>
            </a:custGeom>
            <a:solidFill>
              <a:srgbClr val="BCDBD4"/>
            </a:solidFill>
          </p:spPr>
        </p:sp>
      </p:grpSp>
      <p:grpSp>
        <p:nvGrpSpPr>
          <p:cNvPr id="20" name="Group 20"/>
          <p:cNvGrpSpPr/>
          <p:nvPr/>
        </p:nvGrpSpPr>
        <p:grpSpPr>
          <a:xfrm>
            <a:off x="9277647" y="2697212"/>
            <a:ext cx="7992218" cy="630882"/>
            <a:chOff x="0" y="0"/>
            <a:chExt cx="10656291" cy="841176"/>
          </a:xfrm>
        </p:grpSpPr>
        <p:sp>
          <p:nvSpPr>
            <p:cNvPr id="21" name="Freeform 21"/>
            <p:cNvSpPr/>
            <p:nvPr/>
          </p:nvSpPr>
          <p:spPr>
            <a:xfrm>
              <a:off x="0" y="0"/>
              <a:ext cx="10656315" cy="841121"/>
            </a:xfrm>
            <a:custGeom>
              <a:avLst/>
              <a:gdLst/>
              <a:ahLst/>
              <a:cxnLst/>
              <a:rect l="l" t="t" r="r" b="b"/>
              <a:pathLst>
                <a:path w="10656315" h="841121">
                  <a:moveTo>
                    <a:pt x="0" y="72009"/>
                  </a:moveTo>
                  <a:cubicBezTo>
                    <a:pt x="0" y="32258"/>
                    <a:pt x="32258" y="0"/>
                    <a:pt x="72009" y="0"/>
                  </a:cubicBezTo>
                  <a:lnTo>
                    <a:pt x="10584307" y="0"/>
                  </a:lnTo>
                  <a:cubicBezTo>
                    <a:pt x="10624058" y="0"/>
                    <a:pt x="10656315" y="32258"/>
                    <a:pt x="10656315" y="72009"/>
                  </a:cubicBezTo>
                  <a:lnTo>
                    <a:pt x="10656315" y="769112"/>
                  </a:lnTo>
                  <a:cubicBezTo>
                    <a:pt x="10656315" y="808863"/>
                    <a:pt x="10624058" y="841121"/>
                    <a:pt x="10584307" y="841121"/>
                  </a:cubicBezTo>
                  <a:lnTo>
                    <a:pt x="72009" y="841121"/>
                  </a:lnTo>
                  <a:cubicBezTo>
                    <a:pt x="32258" y="841121"/>
                    <a:pt x="0" y="808863"/>
                    <a:pt x="0" y="769112"/>
                  </a:cubicBezTo>
                  <a:close/>
                </a:path>
              </a:pathLst>
            </a:custGeom>
            <a:solidFill>
              <a:srgbClr val="D6F5EE"/>
            </a:solidFill>
          </p:spPr>
        </p:sp>
      </p:grpSp>
      <p:grpSp>
        <p:nvGrpSpPr>
          <p:cNvPr id="22" name="Group 22"/>
          <p:cNvGrpSpPr>
            <a:grpSpLocks noChangeAspect="1"/>
          </p:cNvGrpSpPr>
          <p:nvPr/>
        </p:nvGrpSpPr>
        <p:grpSpPr>
          <a:xfrm>
            <a:off x="13116073" y="2810767"/>
            <a:ext cx="315366" cy="394246"/>
            <a:chOff x="0" y="0"/>
            <a:chExt cx="420488" cy="525661"/>
          </a:xfrm>
        </p:grpSpPr>
        <p:sp>
          <p:nvSpPr>
            <p:cNvPr id="23" name="Freeform 23" descr="preencoded.png"/>
            <p:cNvSpPr/>
            <p:nvPr/>
          </p:nvSpPr>
          <p:spPr>
            <a:xfrm>
              <a:off x="0" y="0"/>
              <a:ext cx="420497" cy="525653"/>
            </a:xfrm>
            <a:custGeom>
              <a:avLst/>
              <a:gdLst/>
              <a:ahLst/>
              <a:cxnLst/>
              <a:rect l="l" t="t" r="r" b="b"/>
              <a:pathLst>
                <a:path w="420497" h="525653">
                  <a:moveTo>
                    <a:pt x="0" y="0"/>
                  </a:moveTo>
                  <a:lnTo>
                    <a:pt x="420497" y="0"/>
                  </a:lnTo>
                  <a:lnTo>
                    <a:pt x="420497" y="525653"/>
                  </a:lnTo>
                  <a:lnTo>
                    <a:pt x="0" y="525653"/>
                  </a:lnTo>
                  <a:lnTo>
                    <a:pt x="0" y="0"/>
                  </a:lnTo>
                  <a:close/>
                </a:path>
              </a:pathLst>
            </a:custGeom>
            <a:blipFill>
              <a:blip r:embed="rId4"/>
              <a:stretch>
                <a:fillRect l="-309" r="-307" b="-1"/>
              </a:stretch>
            </a:blipFill>
          </p:spPr>
        </p:sp>
      </p:grpSp>
      <p:sp>
        <p:nvSpPr>
          <p:cNvPr id="24" name="TextBox 24"/>
          <p:cNvSpPr txBox="1"/>
          <p:nvPr/>
        </p:nvSpPr>
        <p:spPr>
          <a:xfrm>
            <a:off x="9487941" y="3566963"/>
            <a:ext cx="7205960" cy="299888"/>
          </a:xfrm>
          <a:prstGeom prst="rect">
            <a:avLst/>
          </a:prstGeom>
        </p:spPr>
        <p:txBody>
          <a:bodyPr lIns="0" tIns="0" rIns="0" bIns="0" rtlCol="0" anchor="t">
            <a:spAutoFit/>
          </a:bodyPr>
          <a:lstStyle/>
          <a:p>
            <a:pPr algn="l">
              <a:lnSpc>
                <a:spcPts val="2049"/>
              </a:lnSpc>
            </a:pPr>
            <a:r>
              <a:rPr lang="en-US" sz="2061" b="1">
                <a:solidFill>
                  <a:srgbClr val="333F70"/>
                </a:solidFill>
                <a:latin typeface="Arimo Bold"/>
                <a:ea typeface="Arimo Bold"/>
                <a:cs typeface="Arimo Bold"/>
                <a:sym typeface="Arimo Bold"/>
              </a:rPr>
              <a:t>Myth: Blockchain is Completely Anonymous</a:t>
            </a:r>
          </a:p>
        </p:txBody>
      </p:sp>
      <p:sp>
        <p:nvSpPr>
          <p:cNvPr id="25" name="TextBox 25"/>
          <p:cNvSpPr txBox="1"/>
          <p:nvPr/>
        </p:nvSpPr>
        <p:spPr>
          <a:xfrm>
            <a:off x="9487941" y="3973860"/>
            <a:ext cx="7571631" cy="1364456"/>
          </a:xfrm>
          <a:prstGeom prst="rect">
            <a:avLst/>
          </a:prstGeom>
        </p:spPr>
        <p:txBody>
          <a:bodyPr lIns="0" tIns="0" rIns="0" bIns="0" rtlCol="0" anchor="t">
            <a:spAutoFit/>
          </a:bodyPr>
          <a:lstStyle/>
          <a:p>
            <a:pPr algn="l">
              <a:lnSpc>
                <a:spcPts val="2100"/>
              </a:lnSpc>
            </a:pPr>
            <a:r>
              <a:rPr lang="en-US" sz="1625" b="1">
                <a:solidFill>
                  <a:srgbClr val="333F70"/>
                </a:solidFill>
                <a:latin typeface="Open Sans Bold"/>
                <a:ea typeface="Open Sans Bold"/>
                <a:cs typeface="Open Sans Bold"/>
                <a:sym typeface="Open Sans Bold"/>
              </a:rPr>
              <a:t>Reality:</a:t>
            </a:r>
            <a:r>
              <a:rPr lang="en-US" sz="1625">
                <a:solidFill>
                  <a:srgbClr val="333F70"/>
                </a:solidFill>
                <a:latin typeface="Open Sans"/>
                <a:ea typeface="Open Sans"/>
                <a:cs typeface="Open Sans"/>
                <a:sym typeface="Open Sans"/>
              </a:rPr>
              <a:t> Blockchain transactions are actually </a:t>
            </a:r>
            <a:r>
              <a:rPr lang="en-US" sz="1625" b="1">
                <a:solidFill>
                  <a:srgbClr val="333F70"/>
                </a:solidFill>
                <a:latin typeface="Open Sans Bold"/>
                <a:ea typeface="Open Sans Bold"/>
                <a:cs typeface="Open Sans Bold"/>
                <a:sym typeface="Open Sans Bold"/>
              </a:rPr>
              <a:t>pseudonymous</a:t>
            </a:r>
            <a:r>
              <a:rPr lang="en-US" sz="1625">
                <a:solidFill>
                  <a:srgbClr val="333F70"/>
                </a:solidFill>
                <a:latin typeface="Open Sans"/>
                <a:ea typeface="Open Sans"/>
                <a:cs typeface="Open Sans"/>
                <a:sym typeface="Open Sans"/>
              </a:rPr>
              <a:t>. Your real-world identity isn't directly linked to your wallet address, but all transactions are publicly recorded. With enough data, patterns can emerge, and identities can sometimes be traced through advanced analytics.</a:t>
            </a:r>
          </a:p>
        </p:txBody>
      </p:sp>
      <p:grpSp>
        <p:nvGrpSpPr>
          <p:cNvPr id="26" name="Group 26"/>
          <p:cNvGrpSpPr/>
          <p:nvPr/>
        </p:nvGrpSpPr>
        <p:grpSpPr>
          <a:xfrm>
            <a:off x="978128" y="5776048"/>
            <a:ext cx="8072080" cy="3267760"/>
            <a:chOff x="0" y="0"/>
            <a:chExt cx="10762773" cy="4357013"/>
          </a:xfrm>
        </p:grpSpPr>
        <p:sp>
          <p:nvSpPr>
            <p:cNvPr id="27" name="Freeform 27"/>
            <p:cNvSpPr/>
            <p:nvPr/>
          </p:nvSpPr>
          <p:spPr>
            <a:xfrm>
              <a:off x="15240" y="15240"/>
              <a:ext cx="10732262" cy="4326509"/>
            </a:xfrm>
            <a:custGeom>
              <a:avLst/>
              <a:gdLst/>
              <a:ahLst/>
              <a:cxnLst/>
              <a:rect l="l" t="t" r="r" b="b"/>
              <a:pathLst>
                <a:path w="10732262" h="4326509">
                  <a:moveTo>
                    <a:pt x="0" y="117729"/>
                  </a:moveTo>
                  <a:cubicBezTo>
                    <a:pt x="0" y="52705"/>
                    <a:pt x="52959" y="0"/>
                    <a:pt x="118237" y="0"/>
                  </a:cubicBezTo>
                  <a:lnTo>
                    <a:pt x="10614025" y="0"/>
                  </a:lnTo>
                  <a:cubicBezTo>
                    <a:pt x="10679303" y="0"/>
                    <a:pt x="10732262" y="52705"/>
                    <a:pt x="10732262" y="117729"/>
                  </a:cubicBezTo>
                  <a:lnTo>
                    <a:pt x="10732262" y="4208780"/>
                  </a:lnTo>
                  <a:cubicBezTo>
                    <a:pt x="10732262" y="4273804"/>
                    <a:pt x="10679303" y="4326509"/>
                    <a:pt x="10614025" y="4326509"/>
                  </a:cubicBezTo>
                  <a:lnTo>
                    <a:pt x="118237" y="4326509"/>
                  </a:lnTo>
                  <a:cubicBezTo>
                    <a:pt x="52959" y="4326509"/>
                    <a:pt x="0" y="4273804"/>
                    <a:pt x="0" y="4208780"/>
                  </a:cubicBezTo>
                  <a:close/>
                </a:path>
              </a:pathLst>
            </a:custGeom>
            <a:solidFill>
              <a:srgbClr val="FFFFFF"/>
            </a:solidFill>
          </p:spPr>
        </p:sp>
        <p:sp>
          <p:nvSpPr>
            <p:cNvPr id="28" name="Freeform 28"/>
            <p:cNvSpPr/>
            <p:nvPr/>
          </p:nvSpPr>
          <p:spPr>
            <a:xfrm>
              <a:off x="0" y="0"/>
              <a:ext cx="10762742" cy="4356989"/>
            </a:xfrm>
            <a:custGeom>
              <a:avLst/>
              <a:gdLst/>
              <a:ahLst/>
              <a:cxnLst/>
              <a:rect l="l" t="t" r="r" b="b"/>
              <a:pathLst>
                <a:path w="10762742" h="4356989">
                  <a:moveTo>
                    <a:pt x="0" y="132969"/>
                  </a:moveTo>
                  <a:cubicBezTo>
                    <a:pt x="0" y="59436"/>
                    <a:pt x="59817" y="0"/>
                    <a:pt x="133477" y="0"/>
                  </a:cubicBezTo>
                  <a:lnTo>
                    <a:pt x="10629265" y="0"/>
                  </a:lnTo>
                  <a:lnTo>
                    <a:pt x="10629265" y="15240"/>
                  </a:lnTo>
                  <a:lnTo>
                    <a:pt x="10629265" y="0"/>
                  </a:lnTo>
                  <a:cubicBezTo>
                    <a:pt x="10702925" y="0"/>
                    <a:pt x="10762742" y="59436"/>
                    <a:pt x="10762742" y="132969"/>
                  </a:cubicBezTo>
                  <a:lnTo>
                    <a:pt x="10747502" y="132969"/>
                  </a:lnTo>
                  <a:lnTo>
                    <a:pt x="10762742" y="132969"/>
                  </a:lnTo>
                  <a:lnTo>
                    <a:pt x="10762742" y="4224020"/>
                  </a:lnTo>
                  <a:lnTo>
                    <a:pt x="10747502" y="4224020"/>
                  </a:lnTo>
                  <a:lnTo>
                    <a:pt x="10762742" y="4224020"/>
                  </a:lnTo>
                  <a:cubicBezTo>
                    <a:pt x="10762742" y="4297553"/>
                    <a:pt x="10702925" y="4356989"/>
                    <a:pt x="10629265" y="4356989"/>
                  </a:cubicBezTo>
                  <a:lnTo>
                    <a:pt x="10629265" y="4341749"/>
                  </a:lnTo>
                  <a:lnTo>
                    <a:pt x="10629265" y="4356989"/>
                  </a:lnTo>
                  <a:lnTo>
                    <a:pt x="133477" y="4356989"/>
                  </a:lnTo>
                  <a:lnTo>
                    <a:pt x="133477" y="4341749"/>
                  </a:lnTo>
                  <a:lnTo>
                    <a:pt x="133477" y="4356989"/>
                  </a:lnTo>
                  <a:cubicBezTo>
                    <a:pt x="59817" y="4356989"/>
                    <a:pt x="0" y="4297553"/>
                    <a:pt x="0" y="4224020"/>
                  </a:cubicBezTo>
                  <a:lnTo>
                    <a:pt x="0" y="132969"/>
                  </a:lnTo>
                  <a:lnTo>
                    <a:pt x="15240" y="132969"/>
                  </a:lnTo>
                  <a:lnTo>
                    <a:pt x="0" y="132969"/>
                  </a:lnTo>
                  <a:moveTo>
                    <a:pt x="30480" y="132969"/>
                  </a:moveTo>
                  <a:lnTo>
                    <a:pt x="30480" y="4224020"/>
                  </a:lnTo>
                  <a:lnTo>
                    <a:pt x="15240" y="4224020"/>
                  </a:lnTo>
                  <a:lnTo>
                    <a:pt x="30480" y="4224020"/>
                  </a:lnTo>
                  <a:cubicBezTo>
                    <a:pt x="30480" y="4280535"/>
                    <a:pt x="76581" y="4326509"/>
                    <a:pt x="133477" y="4326509"/>
                  </a:cubicBezTo>
                  <a:lnTo>
                    <a:pt x="10629265" y="4326509"/>
                  </a:lnTo>
                  <a:cubicBezTo>
                    <a:pt x="10686161" y="4326509"/>
                    <a:pt x="10732262" y="4280535"/>
                    <a:pt x="10732262" y="4224020"/>
                  </a:cubicBezTo>
                  <a:lnTo>
                    <a:pt x="10732262" y="132969"/>
                  </a:lnTo>
                  <a:cubicBezTo>
                    <a:pt x="10732262" y="76454"/>
                    <a:pt x="10686161" y="30480"/>
                    <a:pt x="10629265" y="30480"/>
                  </a:cubicBezTo>
                  <a:lnTo>
                    <a:pt x="133477" y="30480"/>
                  </a:lnTo>
                  <a:lnTo>
                    <a:pt x="133477" y="15240"/>
                  </a:lnTo>
                  <a:lnTo>
                    <a:pt x="133477" y="30480"/>
                  </a:lnTo>
                  <a:cubicBezTo>
                    <a:pt x="76581" y="30480"/>
                    <a:pt x="30480" y="76454"/>
                    <a:pt x="30480" y="132969"/>
                  </a:cubicBezTo>
                  <a:close/>
                </a:path>
              </a:pathLst>
            </a:custGeom>
            <a:solidFill>
              <a:srgbClr val="BCDBD4"/>
            </a:solidFill>
          </p:spPr>
        </p:sp>
      </p:grpSp>
      <p:grpSp>
        <p:nvGrpSpPr>
          <p:cNvPr id="29" name="Group 29"/>
          <p:cNvGrpSpPr/>
          <p:nvPr/>
        </p:nvGrpSpPr>
        <p:grpSpPr>
          <a:xfrm>
            <a:off x="1018133" y="5816053"/>
            <a:ext cx="7992070" cy="630882"/>
            <a:chOff x="0" y="0"/>
            <a:chExt cx="10656093" cy="841176"/>
          </a:xfrm>
        </p:grpSpPr>
        <p:sp>
          <p:nvSpPr>
            <p:cNvPr id="30" name="Freeform 30"/>
            <p:cNvSpPr/>
            <p:nvPr/>
          </p:nvSpPr>
          <p:spPr>
            <a:xfrm>
              <a:off x="0" y="0"/>
              <a:ext cx="10656062" cy="841121"/>
            </a:xfrm>
            <a:custGeom>
              <a:avLst/>
              <a:gdLst/>
              <a:ahLst/>
              <a:cxnLst/>
              <a:rect l="l" t="t" r="r" b="b"/>
              <a:pathLst>
                <a:path w="10656062" h="841121">
                  <a:moveTo>
                    <a:pt x="0" y="72009"/>
                  </a:moveTo>
                  <a:cubicBezTo>
                    <a:pt x="0" y="32258"/>
                    <a:pt x="32258" y="0"/>
                    <a:pt x="72009" y="0"/>
                  </a:cubicBezTo>
                  <a:lnTo>
                    <a:pt x="10584053" y="0"/>
                  </a:lnTo>
                  <a:cubicBezTo>
                    <a:pt x="10623804" y="0"/>
                    <a:pt x="10656062" y="32258"/>
                    <a:pt x="10656062" y="72009"/>
                  </a:cubicBezTo>
                  <a:lnTo>
                    <a:pt x="10656062" y="769112"/>
                  </a:lnTo>
                  <a:cubicBezTo>
                    <a:pt x="10656062" y="808863"/>
                    <a:pt x="10623804" y="841121"/>
                    <a:pt x="10584053" y="841121"/>
                  </a:cubicBezTo>
                  <a:lnTo>
                    <a:pt x="72009" y="841121"/>
                  </a:lnTo>
                  <a:cubicBezTo>
                    <a:pt x="32258" y="841121"/>
                    <a:pt x="0" y="808863"/>
                    <a:pt x="0" y="769112"/>
                  </a:cubicBezTo>
                  <a:close/>
                </a:path>
              </a:pathLst>
            </a:custGeom>
            <a:solidFill>
              <a:srgbClr val="D6F5EE"/>
            </a:solidFill>
          </p:spPr>
        </p:sp>
      </p:grpSp>
      <p:grpSp>
        <p:nvGrpSpPr>
          <p:cNvPr id="31" name="Group 31"/>
          <p:cNvGrpSpPr>
            <a:grpSpLocks noChangeAspect="1"/>
          </p:cNvGrpSpPr>
          <p:nvPr/>
        </p:nvGrpSpPr>
        <p:grpSpPr>
          <a:xfrm>
            <a:off x="4856410" y="5929610"/>
            <a:ext cx="315366" cy="394246"/>
            <a:chOff x="0" y="0"/>
            <a:chExt cx="420488" cy="525661"/>
          </a:xfrm>
        </p:grpSpPr>
        <p:sp>
          <p:nvSpPr>
            <p:cNvPr id="32" name="Freeform 32" descr="preencoded.png"/>
            <p:cNvSpPr/>
            <p:nvPr/>
          </p:nvSpPr>
          <p:spPr>
            <a:xfrm>
              <a:off x="0" y="0"/>
              <a:ext cx="420497" cy="525653"/>
            </a:xfrm>
            <a:custGeom>
              <a:avLst/>
              <a:gdLst/>
              <a:ahLst/>
              <a:cxnLst/>
              <a:rect l="l" t="t" r="r" b="b"/>
              <a:pathLst>
                <a:path w="420497" h="525653">
                  <a:moveTo>
                    <a:pt x="0" y="0"/>
                  </a:moveTo>
                  <a:lnTo>
                    <a:pt x="420497" y="0"/>
                  </a:lnTo>
                  <a:lnTo>
                    <a:pt x="420497" y="525653"/>
                  </a:lnTo>
                  <a:lnTo>
                    <a:pt x="0" y="525653"/>
                  </a:lnTo>
                  <a:lnTo>
                    <a:pt x="0" y="0"/>
                  </a:lnTo>
                  <a:close/>
                </a:path>
              </a:pathLst>
            </a:custGeom>
            <a:blipFill>
              <a:blip r:embed="rId5"/>
              <a:stretch>
                <a:fillRect l="-309" r="-307" b="-1"/>
              </a:stretch>
            </a:blipFill>
          </p:spPr>
        </p:sp>
      </p:grpSp>
      <p:sp>
        <p:nvSpPr>
          <p:cNvPr id="33" name="TextBox 33"/>
          <p:cNvSpPr txBox="1"/>
          <p:nvPr/>
        </p:nvSpPr>
        <p:spPr>
          <a:xfrm>
            <a:off x="1228427" y="6685806"/>
            <a:ext cx="5222973" cy="299888"/>
          </a:xfrm>
          <a:prstGeom prst="rect">
            <a:avLst/>
          </a:prstGeom>
        </p:spPr>
        <p:txBody>
          <a:bodyPr lIns="0" tIns="0" rIns="0" bIns="0" rtlCol="0" anchor="t">
            <a:spAutoFit/>
          </a:bodyPr>
          <a:lstStyle/>
          <a:p>
            <a:pPr algn="l">
              <a:lnSpc>
                <a:spcPts val="2049"/>
              </a:lnSpc>
            </a:pPr>
            <a:r>
              <a:rPr lang="en-US" sz="2061" b="1">
                <a:solidFill>
                  <a:srgbClr val="333F70"/>
                </a:solidFill>
                <a:latin typeface="Arimo Bold"/>
                <a:ea typeface="Arimo Bold"/>
                <a:cs typeface="Arimo Bold"/>
                <a:sym typeface="Arimo Bold"/>
              </a:rPr>
              <a:t>Myth: Blockchain is Unhackable</a:t>
            </a:r>
          </a:p>
        </p:txBody>
      </p:sp>
      <p:sp>
        <p:nvSpPr>
          <p:cNvPr id="34" name="TextBox 34"/>
          <p:cNvSpPr txBox="1"/>
          <p:nvPr/>
        </p:nvSpPr>
        <p:spPr>
          <a:xfrm>
            <a:off x="1228427" y="7092702"/>
            <a:ext cx="7571482" cy="1364456"/>
          </a:xfrm>
          <a:prstGeom prst="rect">
            <a:avLst/>
          </a:prstGeom>
        </p:spPr>
        <p:txBody>
          <a:bodyPr lIns="0" tIns="0" rIns="0" bIns="0" rtlCol="0" anchor="t">
            <a:spAutoFit/>
          </a:bodyPr>
          <a:lstStyle/>
          <a:p>
            <a:pPr algn="l">
              <a:lnSpc>
                <a:spcPts val="2100"/>
              </a:lnSpc>
            </a:pPr>
            <a:r>
              <a:rPr lang="en-US" sz="1625" b="1">
                <a:solidFill>
                  <a:srgbClr val="333F70"/>
                </a:solidFill>
                <a:latin typeface="Open Sans Bold"/>
                <a:ea typeface="Open Sans Bold"/>
                <a:cs typeface="Open Sans Bold"/>
                <a:sym typeface="Open Sans Bold"/>
              </a:rPr>
              <a:t>Reality:</a:t>
            </a:r>
            <a:r>
              <a:rPr lang="en-US" sz="1625">
                <a:solidFill>
                  <a:srgbClr val="333F70"/>
                </a:solidFill>
                <a:latin typeface="Open Sans"/>
                <a:ea typeface="Open Sans"/>
                <a:cs typeface="Open Sans"/>
                <a:sym typeface="Open Sans"/>
              </a:rPr>
              <a:t> The decentralized and cryptographic nature of blockchain makes it incredibly resilient against tampering. However, vulnerabilities can exist in related systems like cryptocurrency exchanges, smart contract code, or users' personal security practices (e.g., weak passwords for wallets).</a:t>
            </a:r>
          </a:p>
        </p:txBody>
      </p:sp>
      <p:grpSp>
        <p:nvGrpSpPr>
          <p:cNvPr id="35" name="Group 35"/>
          <p:cNvGrpSpPr/>
          <p:nvPr/>
        </p:nvGrpSpPr>
        <p:grpSpPr>
          <a:xfrm>
            <a:off x="9237642" y="5776048"/>
            <a:ext cx="8072228" cy="3267760"/>
            <a:chOff x="0" y="0"/>
            <a:chExt cx="10762971" cy="4357013"/>
          </a:xfrm>
        </p:grpSpPr>
        <p:sp>
          <p:nvSpPr>
            <p:cNvPr id="36" name="Freeform 36"/>
            <p:cNvSpPr/>
            <p:nvPr/>
          </p:nvSpPr>
          <p:spPr>
            <a:xfrm>
              <a:off x="15240" y="15240"/>
              <a:ext cx="10732516" cy="4326509"/>
            </a:xfrm>
            <a:custGeom>
              <a:avLst/>
              <a:gdLst/>
              <a:ahLst/>
              <a:cxnLst/>
              <a:rect l="l" t="t" r="r" b="b"/>
              <a:pathLst>
                <a:path w="10732516" h="4326509">
                  <a:moveTo>
                    <a:pt x="0" y="117729"/>
                  </a:moveTo>
                  <a:cubicBezTo>
                    <a:pt x="0" y="52705"/>
                    <a:pt x="52959" y="0"/>
                    <a:pt x="118237" y="0"/>
                  </a:cubicBezTo>
                  <a:lnTo>
                    <a:pt x="10614279" y="0"/>
                  </a:lnTo>
                  <a:cubicBezTo>
                    <a:pt x="10679557" y="0"/>
                    <a:pt x="10732516" y="52705"/>
                    <a:pt x="10732516" y="117729"/>
                  </a:cubicBezTo>
                  <a:lnTo>
                    <a:pt x="10732516" y="4208780"/>
                  </a:lnTo>
                  <a:cubicBezTo>
                    <a:pt x="10732516" y="4273804"/>
                    <a:pt x="10679557" y="4326509"/>
                    <a:pt x="10614279" y="4326509"/>
                  </a:cubicBezTo>
                  <a:lnTo>
                    <a:pt x="118237" y="4326509"/>
                  </a:lnTo>
                  <a:cubicBezTo>
                    <a:pt x="52959" y="4326509"/>
                    <a:pt x="0" y="4273804"/>
                    <a:pt x="0" y="4208780"/>
                  </a:cubicBezTo>
                  <a:close/>
                </a:path>
              </a:pathLst>
            </a:custGeom>
            <a:solidFill>
              <a:srgbClr val="FFFFFF"/>
            </a:solidFill>
          </p:spPr>
        </p:sp>
        <p:sp>
          <p:nvSpPr>
            <p:cNvPr id="37" name="Freeform 37"/>
            <p:cNvSpPr/>
            <p:nvPr/>
          </p:nvSpPr>
          <p:spPr>
            <a:xfrm>
              <a:off x="0" y="0"/>
              <a:ext cx="10762996" cy="4356989"/>
            </a:xfrm>
            <a:custGeom>
              <a:avLst/>
              <a:gdLst/>
              <a:ahLst/>
              <a:cxnLst/>
              <a:rect l="l" t="t" r="r" b="b"/>
              <a:pathLst>
                <a:path w="10762996" h="4356989">
                  <a:moveTo>
                    <a:pt x="0" y="132969"/>
                  </a:moveTo>
                  <a:cubicBezTo>
                    <a:pt x="0" y="59436"/>
                    <a:pt x="59817" y="0"/>
                    <a:pt x="133477" y="0"/>
                  </a:cubicBezTo>
                  <a:lnTo>
                    <a:pt x="10629519" y="0"/>
                  </a:lnTo>
                  <a:lnTo>
                    <a:pt x="10629519" y="15240"/>
                  </a:lnTo>
                  <a:lnTo>
                    <a:pt x="10629519" y="0"/>
                  </a:lnTo>
                  <a:cubicBezTo>
                    <a:pt x="10703178" y="0"/>
                    <a:pt x="10762996" y="59436"/>
                    <a:pt x="10762996" y="132969"/>
                  </a:cubicBezTo>
                  <a:lnTo>
                    <a:pt x="10747756" y="132969"/>
                  </a:lnTo>
                  <a:lnTo>
                    <a:pt x="10762996" y="132969"/>
                  </a:lnTo>
                  <a:lnTo>
                    <a:pt x="10762996" y="4224020"/>
                  </a:lnTo>
                  <a:lnTo>
                    <a:pt x="10747756" y="4224020"/>
                  </a:lnTo>
                  <a:lnTo>
                    <a:pt x="10762996" y="4224020"/>
                  </a:lnTo>
                  <a:cubicBezTo>
                    <a:pt x="10762996" y="4297553"/>
                    <a:pt x="10703178" y="4356989"/>
                    <a:pt x="10629519" y="4356989"/>
                  </a:cubicBezTo>
                  <a:lnTo>
                    <a:pt x="10629519" y="4341749"/>
                  </a:lnTo>
                  <a:lnTo>
                    <a:pt x="10629519" y="4356989"/>
                  </a:lnTo>
                  <a:lnTo>
                    <a:pt x="133477" y="4356989"/>
                  </a:lnTo>
                  <a:lnTo>
                    <a:pt x="133477" y="4341749"/>
                  </a:lnTo>
                  <a:lnTo>
                    <a:pt x="133477" y="4356989"/>
                  </a:lnTo>
                  <a:cubicBezTo>
                    <a:pt x="59817" y="4356989"/>
                    <a:pt x="0" y="4297553"/>
                    <a:pt x="0" y="4224020"/>
                  </a:cubicBezTo>
                  <a:lnTo>
                    <a:pt x="0" y="132969"/>
                  </a:lnTo>
                  <a:lnTo>
                    <a:pt x="15240" y="132969"/>
                  </a:lnTo>
                  <a:lnTo>
                    <a:pt x="0" y="132969"/>
                  </a:lnTo>
                  <a:moveTo>
                    <a:pt x="30480" y="132969"/>
                  </a:moveTo>
                  <a:lnTo>
                    <a:pt x="30480" y="4224020"/>
                  </a:lnTo>
                  <a:lnTo>
                    <a:pt x="15240" y="4224020"/>
                  </a:lnTo>
                  <a:lnTo>
                    <a:pt x="30480" y="4224020"/>
                  </a:lnTo>
                  <a:cubicBezTo>
                    <a:pt x="30480" y="4280535"/>
                    <a:pt x="76581" y="4326509"/>
                    <a:pt x="133477" y="4326509"/>
                  </a:cubicBezTo>
                  <a:lnTo>
                    <a:pt x="10629519" y="4326509"/>
                  </a:lnTo>
                  <a:cubicBezTo>
                    <a:pt x="10686414" y="4326509"/>
                    <a:pt x="10732515" y="4280535"/>
                    <a:pt x="10732515" y="4224020"/>
                  </a:cubicBezTo>
                  <a:lnTo>
                    <a:pt x="10732515" y="132969"/>
                  </a:lnTo>
                  <a:cubicBezTo>
                    <a:pt x="10732515" y="76454"/>
                    <a:pt x="10686414" y="30480"/>
                    <a:pt x="10629519" y="30480"/>
                  </a:cubicBezTo>
                  <a:lnTo>
                    <a:pt x="133477" y="30480"/>
                  </a:lnTo>
                  <a:lnTo>
                    <a:pt x="133477" y="15240"/>
                  </a:lnTo>
                  <a:lnTo>
                    <a:pt x="133477" y="30480"/>
                  </a:lnTo>
                  <a:cubicBezTo>
                    <a:pt x="76581" y="30480"/>
                    <a:pt x="30480" y="76454"/>
                    <a:pt x="30480" y="132969"/>
                  </a:cubicBezTo>
                  <a:close/>
                </a:path>
              </a:pathLst>
            </a:custGeom>
            <a:solidFill>
              <a:srgbClr val="BCDBD4"/>
            </a:solidFill>
          </p:spPr>
        </p:sp>
      </p:grpSp>
      <p:grpSp>
        <p:nvGrpSpPr>
          <p:cNvPr id="38" name="Group 38"/>
          <p:cNvGrpSpPr/>
          <p:nvPr/>
        </p:nvGrpSpPr>
        <p:grpSpPr>
          <a:xfrm>
            <a:off x="9277647" y="5816053"/>
            <a:ext cx="7992218" cy="630882"/>
            <a:chOff x="0" y="0"/>
            <a:chExt cx="10656291" cy="841176"/>
          </a:xfrm>
        </p:grpSpPr>
        <p:sp>
          <p:nvSpPr>
            <p:cNvPr id="39" name="Freeform 39"/>
            <p:cNvSpPr/>
            <p:nvPr/>
          </p:nvSpPr>
          <p:spPr>
            <a:xfrm>
              <a:off x="0" y="0"/>
              <a:ext cx="10656315" cy="841121"/>
            </a:xfrm>
            <a:custGeom>
              <a:avLst/>
              <a:gdLst/>
              <a:ahLst/>
              <a:cxnLst/>
              <a:rect l="l" t="t" r="r" b="b"/>
              <a:pathLst>
                <a:path w="10656315" h="841121">
                  <a:moveTo>
                    <a:pt x="0" y="72009"/>
                  </a:moveTo>
                  <a:cubicBezTo>
                    <a:pt x="0" y="32258"/>
                    <a:pt x="32258" y="0"/>
                    <a:pt x="72009" y="0"/>
                  </a:cubicBezTo>
                  <a:lnTo>
                    <a:pt x="10584307" y="0"/>
                  </a:lnTo>
                  <a:cubicBezTo>
                    <a:pt x="10624058" y="0"/>
                    <a:pt x="10656315" y="32258"/>
                    <a:pt x="10656315" y="72009"/>
                  </a:cubicBezTo>
                  <a:lnTo>
                    <a:pt x="10656315" y="769112"/>
                  </a:lnTo>
                  <a:cubicBezTo>
                    <a:pt x="10656315" y="808863"/>
                    <a:pt x="10624058" y="841121"/>
                    <a:pt x="10584307" y="841121"/>
                  </a:cubicBezTo>
                  <a:lnTo>
                    <a:pt x="72009" y="841121"/>
                  </a:lnTo>
                  <a:cubicBezTo>
                    <a:pt x="32258" y="841121"/>
                    <a:pt x="0" y="808863"/>
                    <a:pt x="0" y="769112"/>
                  </a:cubicBezTo>
                  <a:close/>
                </a:path>
              </a:pathLst>
            </a:custGeom>
            <a:solidFill>
              <a:srgbClr val="D6F5EE"/>
            </a:solidFill>
          </p:spPr>
        </p:sp>
      </p:grpSp>
      <p:grpSp>
        <p:nvGrpSpPr>
          <p:cNvPr id="40" name="Group 40"/>
          <p:cNvGrpSpPr>
            <a:grpSpLocks noChangeAspect="1"/>
          </p:cNvGrpSpPr>
          <p:nvPr/>
        </p:nvGrpSpPr>
        <p:grpSpPr>
          <a:xfrm>
            <a:off x="13116073" y="5929610"/>
            <a:ext cx="315366" cy="394246"/>
            <a:chOff x="0" y="0"/>
            <a:chExt cx="420488" cy="525661"/>
          </a:xfrm>
        </p:grpSpPr>
        <p:sp>
          <p:nvSpPr>
            <p:cNvPr id="41" name="Freeform 41" descr="preencoded.png"/>
            <p:cNvSpPr/>
            <p:nvPr/>
          </p:nvSpPr>
          <p:spPr>
            <a:xfrm>
              <a:off x="0" y="0"/>
              <a:ext cx="420497" cy="525653"/>
            </a:xfrm>
            <a:custGeom>
              <a:avLst/>
              <a:gdLst/>
              <a:ahLst/>
              <a:cxnLst/>
              <a:rect l="l" t="t" r="r" b="b"/>
              <a:pathLst>
                <a:path w="420497" h="525653">
                  <a:moveTo>
                    <a:pt x="0" y="0"/>
                  </a:moveTo>
                  <a:lnTo>
                    <a:pt x="420497" y="0"/>
                  </a:lnTo>
                  <a:lnTo>
                    <a:pt x="420497" y="525653"/>
                  </a:lnTo>
                  <a:lnTo>
                    <a:pt x="0" y="525653"/>
                  </a:lnTo>
                  <a:lnTo>
                    <a:pt x="0" y="0"/>
                  </a:lnTo>
                  <a:close/>
                </a:path>
              </a:pathLst>
            </a:custGeom>
            <a:blipFill>
              <a:blip r:embed="rId6"/>
              <a:stretch>
                <a:fillRect l="-309" r="-307" b="-1"/>
              </a:stretch>
            </a:blipFill>
          </p:spPr>
        </p:sp>
      </p:grpSp>
      <p:sp>
        <p:nvSpPr>
          <p:cNvPr id="42" name="TextBox 42"/>
          <p:cNvSpPr txBox="1"/>
          <p:nvPr/>
        </p:nvSpPr>
        <p:spPr>
          <a:xfrm>
            <a:off x="9487941" y="6685806"/>
            <a:ext cx="5812482" cy="299888"/>
          </a:xfrm>
          <a:prstGeom prst="rect">
            <a:avLst/>
          </a:prstGeom>
        </p:spPr>
        <p:txBody>
          <a:bodyPr lIns="0" tIns="0" rIns="0" bIns="0" rtlCol="0" anchor="t">
            <a:spAutoFit/>
          </a:bodyPr>
          <a:lstStyle/>
          <a:p>
            <a:pPr algn="l">
              <a:lnSpc>
                <a:spcPts val="2049"/>
              </a:lnSpc>
            </a:pPr>
            <a:r>
              <a:rPr lang="en-US" sz="2061" b="1">
                <a:solidFill>
                  <a:srgbClr val="333F70"/>
                </a:solidFill>
                <a:latin typeface="Arimo Bold"/>
                <a:ea typeface="Arimo Bold"/>
                <a:cs typeface="Arimo Bold"/>
                <a:sym typeface="Arimo Bold"/>
              </a:rPr>
              <a:t>Myth: Blockchain is Inherently Slow</a:t>
            </a:r>
          </a:p>
        </p:txBody>
      </p:sp>
      <p:sp>
        <p:nvSpPr>
          <p:cNvPr id="43" name="TextBox 43"/>
          <p:cNvSpPr txBox="1"/>
          <p:nvPr/>
        </p:nvSpPr>
        <p:spPr>
          <a:xfrm>
            <a:off x="9487941" y="7092702"/>
            <a:ext cx="7571631" cy="1700807"/>
          </a:xfrm>
          <a:prstGeom prst="rect">
            <a:avLst/>
          </a:prstGeom>
        </p:spPr>
        <p:txBody>
          <a:bodyPr lIns="0" tIns="0" rIns="0" bIns="0" rtlCol="0" anchor="t">
            <a:spAutoFit/>
          </a:bodyPr>
          <a:lstStyle/>
          <a:p>
            <a:pPr algn="l">
              <a:lnSpc>
                <a:spcPts val="2100"/>
              </a:lnSpc>
            </a:pPr>
            <a:r>
              <a:rPr lang="en-US" sz="1625" b="1">
                <a:solidFill>
                  <a:srgbClr val="333F70"/>
                </a:solidFill>
                <a:latin typeface="Open Sans Bold"/>
                <a:ea typeface="Open Sans Bold"/>
                <a:cs typeface="Open Sans Bold"/>
                <a:sym typeface="Open Sans Bold"/>
              </a:rPr>
              <a:t>Reality:</a:t>
            </a:r>
            <a:r>
              <a:rPr lang="en-US" sz="1625">
                <a:solidFill>
                  <a:srgbClr val="333F70"/>
                </a:solidFill>
                <a:latin typeface="Open Sans"/>
                <a:ea typeface="Open Sans"/>
                <a:cs typeface="Open Sans"/>
                <a:sym typeface="Open Sans"/>
              </a:rPr>
              <a:t> Early blockchain networks like Bitcoin had slower transaction speeds by design, prioritizing security and decentralization. However, modern blockchain solutions and scaling technologies are continually improving, achieving significantly higher transaction throughputs for various applications.</a:t>
            </a:r>
          </a:p>
        </p:txBody>
      </p:sp>
      <p:sp>
        <p:nvSpPr>
          <p:cNvPr id="44" name="TextBox 44"/>
          <p:cNvSpPr txBox="1"/>
          <p:nvPr/>
        </p:nvSpPr>
        <p:spPr>
          <a:xfrm>
            <a:off x="989558" y="9249816"/>
            <a:ext cx="16308883" cy="355401"/>
          </a:xfrm>
          <a:prstGeom prst="rect">
            <a:avLst/>
          </a:prstGeom>
        </p:spPr>
        <p:txBody>
          <a:bodyPr lIns="0" tIns="0" rIns="0" bIns="0" rtlCol="0" anchor="t">
            <a:spAutoFit/>
          </a:bodyPr>
          <a:lstStyle/>
          <a:p>
            <a:pPr algn="l">
              <a:lnSpc>
                <a:spcPts val="2100"/>
              </a:lnSpc>
            </a:pPr>
            <a:r>
              <a:rPr lang="en-US" sz="1625">
                <a:solidFill>
                  <a:srgbClr val="333F70"/>
                </a:solidFill>
                <a:latin typeface="Open Sans"/>
                <a:ea typeface="Open Sans"/>
                <a:cs typeface="Open Sans"/>
                <a:sym typeface="Open Sans"/>
              </a:rPr>
              <a:t>Understanding these distinctions helps paint a clearer, more accurate picture of blockchain's capabilities and limitations.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6F5EE"/>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6" name="TextBox 6"/>
          <p:cNvSpPr txBox="1"/>
          <p:nvPr/>
        </p:nvSpPr>
        <p:spPr>
          <a:xfrm>
            <a:off x="992238" y="1555700"/>
            <a:ext cx="16303526" cy="2459088"/>
          </a:xfrm>
          <a:prstGeom prst="rect">
            <a:avLst/>
          </a:prstGeom>
        </p:spPr>
        <p:txBody>
          <a:bodyPr lIns="0" tIns="0" rIns="0" bIns="0" rtlCol="0" anchor="t">
            <a:spAutoFit/>
          </a:bodyPr>
          <a:lstStyle/>
          <a:p>
            <a:pPr algn="ctr">
              <a:lnSpc>
                <a:spcPts val="18312"/>
              </a:lnSpc>
            </a:pPr>
            <a:r>
              <a:rPr lang="en-US" sz="14624" b="1">
                <a:solidFill>
                  <a:srgbClr val="333F70"/>
                </a:solidFill>
                <a:latin typeface="Arimo Bold"/>
                <a:ea typeface="Arimo Bold"/>
                <a:cs typeface="Arimo Bold"/>
                <a:sym typeface="Arimo Bold"/>
              </a:rPr>
              <a:t>Thank You!</a:t>
            </a:r>
          </a:p>
        </p:txBody>
      </p:sp>
      <p:sp>
        <p:nvSpPr>
          <p:cNvPr id="7" name="TextBox 7"/>
          <p:cNvSpPr txBox="1"/>
          <p:nvPr/>
        </p:nvSpPr>
        <p:spPr>
          <a:xfrm>
            <a:off x="3039666" y="4348758"/>
            <a:ext cx="12208669" cy="658266"/>
          </a:xfrm>
          <a:prstGeom prst="rect">
            <a:avLst/>
          </a:prstGeom>
        </p:spPr>
        <p:txBody>
          <a:bodyPr lIns="0" tIns="0" rIns="0" bIns="0" rtlCol="0" anchor="t">
            <a:spAutoFit/>
          </a:bodyPr>
          <a:lstStyle/>
          <a:p>
            <a:pPr algn="ctr">
              <a:lnSpc>
                <a:spcPts val="4875"/>
              </a:lnSpc>
            </a:pPr>
            <a:r>
              <a:rPr lang="en-US" sz="3875" b="1">
                <a:solidFill>
                  <a:srgbClr val="333F70"/>
                </a:solidFill>
                <a:latin typeface="Arimo Bold"/>
                <a:ea typeface="Arimo Bold"/>
                <a:cs typeface="Arimo Bold"/>
                <a:sym typeface="Arimo Bold"/>
              </a:rPr>
              <a:t>Organized by Saintgits Blockchain Club</a:t>
            </a:r>
          </a:p>
        </p:txBody>
      </p:sp>
      <p:sp>
        <p:nvSpPr>
          <p:cNvPr id="8" name="TextBox 8"/>
          <p:cNvSpPr txBox="1"/>
          <p:nvPr/>
        </p:nvSpPr>
        <p:spPr>
          <a:xfrm>
            <a:off x="992238" y="5293370"/>
            <a:ext cx="16303526" cy="482650"/>
          </a:xfrm>
          <a:prstGeom prst="rect">
            <a:avLst/>
          </a:prstGeom>
        </p:spPr>
        <p:txBody>
          <a:bodyPr lIns="0" tIns="0" rIns="0" bIns="0" rtlCol="0" anchor="t">
            <a:spAutoFit/>
          </a:bodyPr>
          <a:lstStyle/>
          <a:p>
            <a:pPr algn="ctr">
              <a:lnSpc>
                <a:spcPts val="3125"/>
              </a:lnSpc>
            </a:pPr>
            <a:r>
              <a:rPr lang="en-US" sz="1937">
                <a:solidFill>
                  <a:srgbClr val="333F70"/>
                </a:solidFill>
                <a:latin typeface="Open Sans"/>
                <a:ea typeface="Open Sans"/>
                <a:cs typeface="Open Sans"/>
                <a:sym typeface="Open Sans"/>
              </a:rPr>
              <a:t>Presenters: Varsha Ann Biju and Vasudev V</a:t>
            </a:r>
          </a:p>
        </p:txBody>
      </p:sp>
      <p:sp>
        <p:nvSpPr>
          <p:cNvPr id="9" name="TextBox 9"/>
          <p:cNvSpPr txBox="1"/>
          <p:nvPr/>
        </p:nvSpPr>
        <p:spPr>
          <a:xfrm>
            <a:off x="992238" y="7439174"/>
            <a:ext cx="16303526" cy="482650"/>
          </a:xfrm>
          <a:prstGeom prst="rect">
            <a:avLst/>
          </a:prstGeom>
        </p:spPr>
        <p:txBody>
          <a:bodyPr lIns="0" tIns="0" rIns="0" bIns="0" rtlCol="0" anchor="t">
            <a:spAutoFit/>
          </a:bodyPr>
          <a:lstStyle/>
          <a:p>
            <a:pPr algn="ctr">
              <a:lnSpc>
                <a:spcPts val="3125"/>
              </a:lnSpc>
            </a:pPr>
            <a:r>
              <a:rPr lang="en-US" sz="1937" b="1">
                <a:solidFill>
                  <a:srgbClr val="333F70"/>
                </a:solidFill>
                <a:latin typeface="Open Sans Bold"/>
                <a:ea typeface="Open Sans Bold"/>
                <a:cs typeface="Open Sans Bold"/>
                <a:sym typeface="Open Sans Bold"/>
              </a:rPr>
              <a:t>Instagram:</a:t>
            </a:r>
            <a:r>
              <a:rPr lang="en-US" sz="1937">
                <a:solidFill>
                  <a:srgbClr val="333F70"/>
                </a:solidFill>
                <a:latin typeface="Open Sans"/>
                <a:ea typeface="Open Sans"/>
                <a:cs typeface="Open Sans"/>
                <a:sym typeface="Open Sans"/>
              </a:rPr>
              <a:t> @blockchain.saintgits</a:t>
            </a:r>
          </a:p>
        </p:txBody>
      </p:sp>
      <p:sp>
        <p:nvSpPr>
          <p:cNvPr id="10" name="TextBox 10"/>
          <p:cNvSpPr txBox="1"/>
          <p:nvPr/>
        </p:nvSpPr>
        <p:spPr>
          <a:xfrm>
            <a:off x="992238" y="8115151"/>
            <a:ext cx="16303526" cy="482650"/>
          </a:xfrm>
          <a:prstGeom prst="rect">
            <a:avLst/>
          </a:prstGeom>
        </p:spPr>
        <p:txBody>
          <a:bodyPr lIns="0" tIns="0" rIns="0" bIns="0" rtlCol="0" anchor="t">
            <a:spAutoFit/>
          </a:bodyPr>
          <a:lstStyle/>
          <a:p>
            <a:pPr algn="ctr">
              <a:lnSpc>
                <a:spcPts val="3125"/>
              </a:lnSpc>
            </a:pPr>
            <a:r>
              <a:rPr lang="en-US" sz="1937" b="1">
                <a:solidFill>
                  <a:srgbClr val="333F70"/>
                </a:solidFill>
                <a:latin typeface="Open Sans Bold"/>
                <a:ea typeface="Open Sans Bold"/>
                <a:cs typeface="Open Sans Bold"/>
                <a:sym typeface="Open Sans Bold"/>
              </a:rPr>
              <a:t>LinkedIn:</a:t>
            </a:r>
            <a:r>
              <a:rPr lang="en-US" sz="1937">
                <a:solidFill>
                  <a:srgbClr val="333F70"/>
                </a:solidFill>
                <a:latin typeface="Open Sans"/>
                <a:ea typeface="Open Sans"/>
                <a:cs typeface="Open Sans"/>
                <a:sym typeface="Open Sans"/>
              </a:rPr>
              <a:t> Saintgits Blockchain Club</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6F5EE"/>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6" name="TextBox 6"/>
          <p:cNvSpPr txBox="1"/>
          <p:nvPr/>
        </p:nvSpPr>
        <p:spPr>
          <a:xfrm>
            <a:off x="992238" y="610492"/>
            <a:ext cx="9162306" cy="831651"/>
          </a:xfrm>
          <a:prstGeom prst="rect">
            <a:avLst/>
          </a:prstGeom>
        </p:spPr>
        <p:txBody>
          <a:bodyPr lIns="0" tIns="0" rIns="0" bIns="0" rtlCol="0" anchor="t">
            <a:spAutoFit/>
          </a:bodyPr>
          <a:lstStyle/>
          <a:p>
            <a:pPr algn="l">
              <a:lnSpc>
                <a:spcPts val="5750"/>
              </a:lnSpc>
            </a:pPr>
            <a:r>
              <a:rPr lang="en-US" sz="4625" b="1">
                <a:solidFill>
                  <a:srgbClr val="333F70"/>
                </a:solidFill>
                <a:latin typeface="Arimo Bold"/>
                <a:ea typeface="Arimo Bold"/>
                <a:cs typeface="Arimo Bold"/>
                <a:sym typeface="Arimo Bold"/>
              </a:rPr>
              <a:t>Why Blockchain Matters</a:t>
            </a:r>
          </a:p>
        </p:txBody>
      </p:sp>
      <p:sp>
        <p:nvSpPr>
          <p:cNvPr id="7" name="TextBox 7"/>
          <p:cNvSpPr txBox="1"/>
          <p:nvPr/>
        </p:nvSpPr>
        <p:spPr>
          <a:xfrm>
            <a:off x="992238" y="1780134"/>
            <a:ext cx="16303526" cy="887611"/>
          </a:xfrm>
          <a:prstGeom prst="rect">
            <a:avLst/>
          </a:prstGeom>
        </p:spPr>
        <p:txBody>
          <a:bodyPr lIns="0" tIns="0" rIns="0" bIns="0" rtlCol="0" anchor="t">
            <a:spAutoFit/>
          </a:bodyPr>
          <a:lstStyle/>
          <a:p>
            <a:pPr algn="l">
              <a:lnSpc>
                <a:spcPts val="2937"/>
              </a:lnSpc>
            </a:pPr>
            <a:r>
              <a:rPr lang="en-US" sz="1812">
                <a:solidFill>
                  <a:srgbClr val="333F70"/>
                </a:solidFill>
                <a:latin typeface="Open Sans"/>
                <a:ea typeface="Open Sans"/>
                <a:cs typeface="Open Sans"/>
                <a:sym typeface="Open Sans"/>
              </a:rPr>
              <a:t>Blockchain technology is transforming how we think about trust, security, and data management in the digital age. It addresses fundamental challenges in our interconnected world by removing the need for intermediaries and creating systems that are inherently more secure and efficient.</a:t>
            </a:r>
          </a:p>
        </p:txBody>
      </p:sp>
      <p:sp>
        <p:nvSpPr>
          <p:cNvPr id="8" name="Freeform 8"/>
          <p:cNvSpPr/>
          <p:nvPr/>
        </p:nvSpPr>
        <p:spPr>
          <a:xfrm>
            <a:off x="987475" y="2928045"/>
            <a:ext cx="8043481" cy="2706338"/>
          </a:xfrm>
          <a:custGeom>
            <a:avLst/>
            <a:gdLst/>
            <a:ahLst/>
            <a:cxnLst/>
            <a:rect l="l" t="t" r="r" b="b"/>
            <a:pathLst>
              <a:path w="8043481" h="2706338">
                <a:moveTo>
                  <a:pt x="0" y="0"/>
                </a:moveTo>
                <a:lnTo>
                  <a:pt x="8043481" y="0"/>
                </a:lnTo>
                <a:lnTo>
                  <a:pt x="8043481" y="2706338"/>
                </a:lnTo>
                <a:lnTo>
                  <a:pt x="0" y="27063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1237357" y="3177928"/>
            <a:ext cx="706946" cy="706946"/>
            <a:chOff x="0" y="0"/>
            <a:chExt cx="942595" cy="942595"/>
          </a:xfrm>
        </p:grpSpPr>
        <p:sp>
          <p:nvSpPr>
            <p:cNvPr id="10" name="Freeform 10"/>
            <p:cNvSpPr/>
            <p:nvPr/>
          </p:nvSpPr>
          <p:spPr>
            <a:xfrm>
              <a:off x="0" y="0"/>
              <a:ext cx="942594" cy="942594"/>
            </a:xfrm>
            <a:custGeom>
              <a:avLst/>
              <a:gdLst/>
              <a:ahLst/>
              <a:cxnLst/>
              <a:rect l="l" t="t" r="r" b="b"/>
              <a:pathLst>
                <a:path w="942594" h="942594">
                  <a:moveTo>
                    <a:pt x="0" y="471297"/>
                  </a:moveTo>
                  <a:cubicBezTo>
                    <a:pt x="0" y="210947"/>
                    <a:pt x="210947" y="0"/>
                    <a:pt x="471297" y="0"/>
                  </a:cubicBezTo>
                  <a:cubicBezTo>
                    <a:pt x="731647" y="0"/>
                    <a:pt x="942594" y="210947"/>
                    <a:pt x="942594" y="471297"/>
                  </a:cubicBezTo>
                  <a:cubicBezTo>
                    <a:pt x="942594" y="731647"/>
                    <a:pt x="731520" y="942594"/>
                    <a:pt x="471297" y="942594"/>
                  </a:cubicBezTo>
                  <a:cubicBezTo>
                    <a:pt x="211074" y="942594"/>
                    <a:pt x="0" y="731520"/>
                    <a:pt x="0" y="471297"/>
                  </a:cubicBezTo>
                  <a:close/>
                </a:path>
              </a:pathLst>
            </a:custGeom>
            <a:solidFill>
              <a:srgbClr val="26A688"/>
            </a:solidFill>
          </p:spPr>
        </p:sp>
      </p:grpSp>
      <p:grpSp>
        <p:nvGrpSpPr>
          <p:cNvPr id="11" name="Group 11"/>
          <p:cNvGrpSpPr/>
          <p:nvPr/>
        </p:nvGrpSpPr>
        <p:grpSpPr>
          <a:xfrm>
            <a:off x="1431726" y="3332560"/>
            <a:ext cx="318039" cy="397669"/>
            <a:chOff x="0" y="0"/>
            <a:chExt cx="424052" cy="530225"/>
          </a:xfrm>
        </p:grpSpPr>
        <p:sp>
          <p:nvSpPr>
            <p:cNvPr id="12" name="Freeform 12" descr="preencoded.png"/>
            <p:cNvSpPr/>
            <p:nvPr/>
          </p:nvSpPr>
          <p:spPr>
            <a:xfrm>
              <a:off x="0" y="0"/>
              <a:ext cx="424053" cy="530225"/>
            </a:xfrm>
            <a:custGeom>
              <a:avLst/>
              <a:gdLst/>
              <a:ahLst/>
              <a:cxnLst/>
              <a:rect l="l" t="t" r="r" b="b"/>
              <a:pathLst>
                <a:path w="424053" h="530225">
                  <a:moveTo>
                    <a:pt x="0" y="0"/>
                  </a:moveTo>
                  <a:lnTo>
                    <a:pt x="424053" y="0"/>
                  </a:lnTo>
                  <a:lnTo>
                    <a:pt x="424053" y="530225"/>
                  </a:lnTo>
                  <a:lnTo>
                    <a:pt x="0" y="530225"/>
                  </a:lnTo>
                  <a:lnTo>
                    <a:pt x="0" y="0"/>
                  </a:lnTo>
                  <a:close/>
                </a:path>
              </a:pathLst>
            </a:custGeom>
            <a:blipFill>
              <a:blip r:embed="rId5"/>
              <a:stretch>
                <a:fillRect t="-984" b="-984"/>
              </a:stretch>
            </a:blipFill>
          </p:spPr>
        </p:sp>
      </p:grpSp>
      <p:sp>
        <p:nvSpPr>
          <p:cNvPr id="13" name="TextBox 13"/>
          <p:cNvSpPr txBox="1"/>
          <p:nvPr/>
        </p:nvSpPr>
        <p:spPr>
          <a:xfrm>
            <a:off x="1237357" y="4063305"/>
            <a:ext cx="2946052" cy="425500"/>
          </a:xfrm>
          <a:prstGeom prst="rect">
            <a:avLst/>
          </a:prstGeom>
        </p:spPr>
        <p:txBody>
          <a:bodyPr lIns="0" tIns="0" rIns="0" bIns="0" rtlCol="0" anchor="t">
            <a:spAutoFit/>
          </a:bodyPr>
          <a:lstStyle/>
          <a:p>
            <a:pPr algn="l">
              <a:lnSpc>
                <a:spcPts val="2874"/>
              </a:lnSpc>
            </a:pPr>
            <a:r>
              <a:rPr lang="en-US" sz="2312" b="1">
                <a:solidFill>
                  <a:srgbClr val="333F70"/>
                </a:solidFill>
                <a:latin typeface="Arimo Bold"/>
                <a:ea typeface="Arimo Bold"/>
                <a:cs typeface="Arimo Bold"/>
                <a:sym typeface="Arimo Bold"/>
              </a:rPr>
              <a:t>Transparency</a:t>
            </a:r>
          </a:p>
        </p:txBody>
      </p:sp>
      <p:sp>
        <p:nvSpPr>
          <p:cNvPr id="14" name="TextBox 14"/>
          <p:cNvSpPr txBox="1"/>
          <p:nvPr/>
        </p:nvSpPr>
        <p:spPr>
          <a:xfrm>
            <a:off x="1237357" y="4496841"/>
            <a:ext cx="7543651" cy="887611"/>
          </a:xfrm>
          <a:prstGeom prst="rect">
            <a:avLst/>
          </a:prstGeom>
        </p:spPr>
        <p:txBody>
          <a:bodyPr lIns="0" tIns="0" rIns="0" bIns="0" rtlCol="0" anchor="t">
            <a:spAutoFit/>
          </a:bodyPr>
          <a:lstStyle/>
          <a:p>
            <a:pPr algn="l">
              <a:lnSpc>
                <a:spcPts val="2937"/>
              </a:lnSpc>
            </a:pPr>
            <a:r>
              <a:rPr lang="en-US" sz="1812">
                <a:solidFill>
                  <a:srgbClr val="333F70"/>
                </a:solidFill>
                <a:latin typeface="Open Sans"/>
                <a:ea typeface="Open Sans"/>
                <a:cs typeface="Open Sans"/>
                <a:sym typeface="Open Sans"/>
              </a:rPr>
              <a:t>Every transaction is visible to all participants, creating accountability and reducing fraud</a:t>
            </a:r>
          </a:p>
        </p:txBody>
      </p:sp>
      <p:sp>
        <p:nvSpPr>
          <p:cNvPr id="15" name="Freeform 15"/>
          <p:cNvSpPr/>
          <p:nvPr/>
        </p:nvSpPr>
        <p:spPr>
          <a:xfrm>
            <a:off x="9256960" y="2928045"/>
            <a:ext cx="8043577" cy="2706338"/>
          </a:xfrm>
          <a:custGeom>
            <a:avLst/>
            <a:gdLst/>
            <a:ahLst/>
            <a:cxnLst/>
            <a:rect l="l" t="t" r="r" b="b"/>
            <a:pathLst>
              <a:path w="8043577" h="2706338">
                <a:moveTo>
                  <a:pt x="0" y="0"/>
                </a:moveTo>
                <a:lnTo>
                  <a:pt x="8043577" y="0"/>
                </a:lnTo>
                <a:lnTo>
                  <a:pt x="8043577" y="2706338"/>
                </a:lnTo>
                <a:lnTo>
                  <a:pt x="0" y="27063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6" name="Group 16"/>
          <p:cNvGrpSpPr/>
          <p:nvPr/>
        </p:nvGrpSpPr>
        <p:grpSpPr>
          <a:xfrm>
            <a:off x="9506842" y="3177928"/>
            <a:ext cx="706946" cy="706946"/>
            <a:chOff x="0" y="0"/>
            <a:chExt cx="942595" cy="942595"/>
          </a:xfrm>
        </p:grpSpPr>
        <p:sp>
          <p:nvSpPr>
            <p:cNvPr id="17" name="Freeform 17"/>
            <p:cNvSpPr/>
            <p:nvPr/>
          </p:nvSpPr>
          <p:spPr>
            <a:xfrm>
              <a:off x="0" y="0"/>
              <a:ext cx="942594" cy="942594"/>
            </a:xfrm>
            <a:custGeom>
              <a:avLst/>
              <a:gdLst/>
              <a:ahLst/>
              <a:cxnLst/>
              <a:rect l="l" t="t" r="r" b="b"/>
              <a:pathLst>
                <a:path w="942594" h="942594">
                  <a:moveTo>
                    <a:pt x="0" y="471297"/>
                  </a:moveTo>
                  <a:cubicBezTo>
                    <a:pt x="0" y="210947"/>
                    <a:pt x="210947" y="0"/>
                    <a:pt x="471297" y="0"/>
                  </a:cubicBezTo>
                  <a:cubicBezTo>
                    <a:pt x="731647" y="0"/>
                    <a:pt x="942594" y="210947"/>
                    <a:pt x="942594" y="471297"/>
                  </a:cubicBezTo>
                  <a:cubicBezTo>
                    <a:pt x="942594" y="731647"/>
                    <a:pt x="731520" y="942594"/>
                    <a:pt x="471297" y="942594"/>
                  </a:cubicBezTo>
                  <a:cubicBezTo>
                    <a:pt x="211074" y="942594"/>
                    <a:pt x="0" y="731520"/>
                    <a:pt x="0" y="471297"/>
                  </a:cubicBezTo>
                  <a:close/>
                </a:path>
              </a:pathLst>
            </a:custGeom>
            <a:solidFill>
              <a:srgbClr val="26A688"/>
            </a:solidFill>
          </p:spPr>
        </p:sp>
      </p:grpSp>
      <p:grpSp>
        <p:nvGrpSpPr>
          <p:cNvPr id="18" name="Group 18"/>
          <p:cNvGrpSpPr/>
          <p:nvPr/>
        </p:nvGrpSpPr>
        <p:grpSpPr>
          <a:xfrm>
            <a:off x="9701212" y="3332560"/>
            <a:ext cx="318039" cy="397669"/>
            <a:chOff x="0" y="0"/>
            <a:chExt cx="424052" cy="530225"/>
          </a:xfrm>
        </p:grpSpPr>
        <p:sp>
          <p:nvSpPr>
            <p:cNvPr id="19" name="Freeform 19" descr="preencoded.png"/>
            <p:cNvSpPr/>
            <p:nvPr/>
          </p:nvSpPr>
          <p:spPr>
            <a:xfrm>
              <a:off x="0" y="0"/>
              <a:ext cx="424053" cy="530225"/>
            </a:xfrm>
            <a:custGeom>
              <a:avLst/>
              <a:gdLst/>
              <a:ahLst/>
              <a:cxnLst/>
              <a:rect l="l" t="t" r="r" b="b"/>
              <a:pathLst>
                <a:path w="424053" h="530225">
                  <a:moveTo>
                    <a:pt x="0" y="0"/>
                  </a:moveTo>
                  <a:lnTo>
                    <a:pt x="424053" y="0"/>
                  </a:lnTo>
                  <a:lnTo>
                    <a:pt x="424053" y="530225"/>
                  </a:lnTo>
                  <a:lnTo>
                    <a:pt x="0" y="530225"/>
                  </a:lnTo>
                  <a:lnTo>
                    <a:pt x="0" y="0"/>
                  </a:lnTo>
                  <a:close/>
                </a:path>
              </a:pathLst>
            </a:custGeom>
            <a:blipFill>
              <a:blip r:embed="rId8"/>
              <a:stretch>
                <a:fillRect t="-984" b="-984"/>
              </a:stretch>
            </a:blipFill>
          </p:spPr>
        </p:sp>
      </p:grpSp>
      <p:sp>
        <p:nvSpPr>
          <p:cNvPr id="20" name="TextBox 20"/>
          <p:cNvSpPr txBox="1"/>
          <p:nvPr/>
        </p:nvSpPr>
        <p:spPr>
          <a:xfrm>
            <a:off x="9506842" y="4063305"/>
            <a:ext cx="2946052" cy="425500"/>
          </a:xfrm>
          <a:prstGeom prst="rect">
            <a:avLst/>
          </a:prstGeom>
        </p:spPr>
        <p:txBody>
          <a:bodyPr lIns="0" tIns="0" rIns="0" bIns="0" rtlCol="0" anchor="t">
            <a:spAutoFit/>
          </a:bodyPr>
          <a:lstStyle/>
          <a:p>
            <a:pPr algn="l">
              <a:lnSpc>
                <a:spcPts val="2874"/>
              </a:lnSpc>
            </a:pPr>
            <a:r>
              <a:rPr lang="en-US" sz="2312" b="1">
                <a:solidFill>
                  <a:srgbClr val="333F70"/>
                </a:solidFill>
                <a:latin typeface="Arimo Bold"/>
                <a:ea typeface="Arimo Bold"/>
                <a:cs typeface="Arimo Bold"/>
                <a:sym typeface="Arimo Bold"/>
              </a:rPr>
              <a:t>Security</a:t>
            </a:r>
          </a:p>
        </p:txBody>
      </p:sp>
      <p:sp>
        <p:nvSpPr>
          <p:cNvPr id="21" name="TextBox 21"/>
          <p:cNvSpPr txBox="1"/>
          <p:nvPr/>
        </p:nvSpPr>
        <p:spPr>
          <a:xfrm>
            <a:off x="9506842" y="4496841"/>
            <a:ext cx="7543800" cy="887611"/>
          </a:xfrm>
          <a:prstGeom prst="rect">
            <a:avLst/>
          </a:prstGeom>
        </p:spPr>
        <p:txBody>
          <a:bodyPr lIns="0" tIns="0" rIns="0" bIns="0" rtlCol="0" anchor="t">
            <a:spAutoFit/>
          </a:bodyPr>
          <a:lstStyle/>
          <a:p>
            <a:pPr algn="l">
              <a:lnSpc>
                <a:spcPts val="2937"/>
              </a:lnSpc>
            </a:pPr>
            <a:r>
              <a:rPr lang="en-US" sz="1812">
                <a:solidFill>
                  <a:srgbClr val="333F70"/>
                </a:solidFill>
                <a:latin typeface="Open Sans"/>
                <a:ea typeface="Open Sans"/>
                <a:cs typeface="Open Sans"/>
                <a:sym typeface="Open Sans"/>
              </a:rPr>
              <a:t>Cryptographic protection and distributed networks make hacking extremely difficult</a:t>
            </a:r>
          </a:p>
        </p:txBody>
      </p:sp>
      <p:sp>
        <p:nvSpPr>
          <p:cNvPr id="22" name="Freeform 22"/>
          <p:cNvSpPr/>
          <p:nvPr/>
        </p:nvSpPr>
        <p:spPr>
          <a:xfrm>
            <a:off x="987475" y="5860405"/>
            <a:ext cx="8043481" cy="2706338"/>
          </a:xfrm>
          <a:custGeom>
            <a:avLst/>
            <a:gdLst/>
            <a:ahLst/>
            <a:cxnLst/>
            <a:rect l="l" t="t" r="r" b="b"/>
            <a:pathLst>
              <a:path w="8043481" h="2706338">
                <a:moveTo>
                  <a:pt x="0" y="0"/>
                </a:moveTo>
                <a:lnTo>
                  <a:pt x="8043481" y="0"/>
                </a:lnTo>
                <a:lnTo>
                  <a:pt x="8043481" y="2706338"/>
                </a:lnTo>
                <a:lnTo>
                  <a:pt x="0" y="27063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3" name="Group 23"/>
          <p:cNvGrpSpPr/>
          <p:nvPr/>
        </p:nvGrpSpPr>
        <p:grpSpPr>
          <a:xfrm>
            <a:off x="1237357" y="6110287"/>
            <a:ext cx="706946" cy="706946"/>
            <a:chOff x="0" y="0"/>
            <a:chExt cx="942595" cy="942595"/>
          </a:xfrm>
        </p:grpSpPr>
        <p:sp>
          <p:nvSpPr>
            <p:cNvPr id="24" name="Freeform 24"/>
            <p:cNvSpPr/>
            <p:nvPr/>
          </p:nvSpPr>
          <p:spPr>
            <a:xfrm>
              <a:off x="0" y="0"/>
              <a:ext cx="942594" cy="942594"/>
            </a:xfrm>
            <a:custGeom>
              <a:avLst/>
              <a:gdLst/>
              <a:ahLst/>
              <a:cxnLst/>
              <a:rect l="l" t="t" r="r" b="b"/>
              <a:pathLst>
                <a:path w="942594" h="942594">
                  <a:moveTo>
                    <a:pt x="0" y="471297"/>
                  </a:moveTo>
                  <a:cubicBezTo>
                    <a:pt x="0" y="210947"/>
                    <a:pt x="210947" y="0"/>
                    <a:pt x="471297" y="0"/>
                  </a:cubicBezTo>
                  <a:cubicBezTo>
                    <a:pt x="731647" y="0"/>
                    <a:pt x="942594" y="210947"/>
                    <a:pt x="942594" y="471297"/>
                  </a:cubicBezTo>
                  <a:cubicBezTo>
                    <a:pt x="942594" y="731647"/>
                    <a:pt x="731520" y="942594"/>
                    <a:pt x="471297" y="942594"/>
                  </a:cubicBezTo>
                  <a:cubicBezTo>
                    <a:pt x="211074" y="942594"/>
                    <a:pt x="0" y="731520"/>
                    <a:pt x="0" y="471297"/>
                  </a:cubicBezTo>
                  <a:close/>
                </a:path>
              </a:pathLst>
            </a:custGeom>
            <a:solidFill>
              <a:srgbClr val="26A688"/>
            </a:solidFill>
          </p:spPr>
        </p:sp>
      </p:grpSp>
      <p:grpSp>
        <p:nvGrpSpPr>
          <p:cNvPr id="25" name="Group 25"/>
          <p:cNvGrpSpPr/>
          <p:nvPr/>
        </p:nvGrpSpPr>
        <p:grpSpPr>
          <a:xfrm>
            <a:off x="1431726" y="6264920"/>
            <a:ext cx="318039" cy="397669"/>
            <a:chOff x="0" y="0"/>
            <a:chExt cx="424052" cy="530225"/>
          </a:xfrm>
        </p:grpSpPr>
        <p:sp>
          <p:nvSpPr>
            <p:cNvPr id="26" name="Freeform 26" descr="preencoded.png"/>
            <p:cNvSpPr/>
            <p:nvPr/>
          </p:nvSpPr>
          <p:spPr>
            <a:xfrm>
              <a:off x="0" y="0"/>
              <a:ext cx="424053" cy="530225"/>
            </a:xfrm>
            <a:custGeom>
              <a:avLst/>
              <a:gdLst/>
              <a:ahLst/>
              <a:cxnLst/>
              <a:rect l="l" t="t" r="r" b="b"/>
              <a:pathLst>
                <a:path w="424053" h="530225">
                  <a:moveTo>
                    <a:pt x="0" y="0"/>
                  </a:moveTo>
                  <a:lnTo>
                    <a:pt x="424053" y="0"/>
                  </a:lnTo>
                  <a:lnTo>
                    <a:pt x="424053" y="530225"/>
                  </a:lnTo>
                  <a:lnTo>
                    <a:pt x="0" y="530225"/>
                  </a:lnTo>
                  <a:lnTo>
                    <a:pt x="0" y="0"/>
                  </a:lnTo>
                  <a:close/>
                </a:path>
              </a:pathLst>
            </a:custGeom>
            <a:blipFill>
              <a:blip r:embed="rId9"/>
              <a:stretch>
                <a:fillRect t="-984" b="-984"/>
              </a:stretch>
            </a:blipFill>
          </p:spPr>
        </p:sp>
      </p:grpSp>
      <p:sp>
        <p:nvSpPr>
          <p:cNvPr id="27" name="TextBox 27"/>
          <p:cNvSpPr txBox="1"/>
          <p:nvPr/>
        </p:nvSpPr>
        <p:spPr>
          <a:xfrm>
            <a:off x="1237357" y="6995666"/>
            <a:ext cx="2946052" cy="425500"/>
          </a:xfrm>
          <a:prstGeom prst="rect">
            <a:avLst/>
          </a:prstGeom>
        </p:spPr>
        <p:txBody>
          <a:bodyPr lIns="0" tIns="0" rIns="0" bIns="0" rtlCol="0" anchor="t">
            <a:spAutoFit/>
          </a:bodyPr>
          <a:lstStyle/>
          <a:p>
            <a:pPr algn="l">
              <a:lnSpc>
                <a:spcPts val="2874"/>
              </a:lnSpc>
            </a:pPr>
            <a:r>
              <a:rPr lang="en-US" sz="2312" b="1">
                <a:solidFill>
                  <a:srgbClr val="333F70"/>
                </a:solidFill>
                <a:latin typeface="Arimo Bold"/>
                <a:ea typeface="Arimo Bold"/>
                <a:cs typeface="Arimo Bold"/>
                <a:sym typeface="Arimo Bold"/>
              </a:rPr>
              <a:t>Trust</a:t>
            </a:r>
          </a:p>
        </p:txBody>
      </p:sp>
      <p:sp>
        <p:nvSpPr>
          <p:cNvPr id="28" name="TextBox 28"/>
          <p:cNvSpPr txBox="1"/>
          <p:nvPr/>
        </p:nvSpPr>
        <p:spPr>
          <a:xfrm>
            <a:off x="1237357" y="7429202"/>
            <a:ext cx="7543651" cy="887611"/>
          </a:xfrm>
          <a:prstGeom prst="rect">
            <a:avLst/>
          </a:prstGeom>
        </p:spPr>
        <p:txBody>
          <a:bodyPr lIns="0" tIns="0" rIns="0" bIns="0" rtlCol="0" anchor="t">
            <a:spAutoFit/>
          </a:bodyPr>
          <a:lstStyle/>
          <a:p>
            <a:pPr algn="l">
              <a:lnSpc>
                <a:spcPts val="2937"/>
              </a:lnSpc>
            </a:pPr>
            <a:r>
              <a:rPr lang="en-US" sz="1812">
                <a:solidFill>
                  <a:srgbClr val="333F70"/>
                </a:solidFill>
                <a:latin typeface="Open Sans"/>
                <a:ea typeface="Open Sans"/>
                <a:cs typeface="Open Sans"/>
                <a:sym typeface="Open Sans"/>
              </a:rPr>
              <a:t>Mathematical verification replaces the need to trust intermediaries or central authorities</a:t>
            </a:r>
          </a:p>
        </p:txBody>
      </p:sp>
      <p:sp>
        <p:nvSpPr>
          <p:cNvPr id="29" name="Freeform 29"/>
          <p:cNvSpPr/>
          <p:nvPr/>
        </p:nvSpPr>
        <p:spPr>
          <a:xfrm>
            <a:off x="9256960" y="5860405"/>
            <a:ext cx="8043577" cy="2706338"/>
          </a:xfrm>
          <a:custGeom>
            <a:avLst/>
            <a:gdLst/>
            <a:ahLst/>
            <a:cxnLst/>
            <a:rect l="l" t="t" r="r" b="b"/>
            <a:pathLst>
              <a:path w="8043577" h="2706338">
                <a:moveTo>
                  <a:pt x="0" y="0"/>
                </a:moveTo>
                <a:lnTo>
                  <a:pt x="8043577" y="0"/>
                </a:lnTo>
                <a:lnTo>
                  <a:pt x="8043577" y="2706338"/>
                </a:lnTo>
                <a:lnTo>
                  <a:pt x="0" y="27063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30" name="Group 30"/>
          <p:cNvGrpSpPr/>
          <p:nvPr/>
        </p:nvGrpSpPr>
        <p:grpSpPr>
          <a:xfrm>
            <a:off x="9506842" y="6110287"/>
            <a:ext cx="706946" cy="706946"/>
            <a:chOff x="0" y="0"/>
            <a:chExt cx="942595" cy="942595"/>
          </a:xfrm>
        </p:grpSpPr>
        <p:sp>
          <p:nvSpPr>
            <p:cNvPr id="31" name="Freeform 31"/>
            <p:cNvSpPr/>
            <p:nvPr/>
          </p:nvSpPr>
          <p:spPr>
            <a:xfrm>
              <a:off x="0" y="0"/>
              <a:ext cx="942594" cy="942594"/>
            </a:xfrm>
            <a:custGeom>
              <a:avLst/>
              <a:gdLst/>
              <a:ahLst/>
              <a:cxnLst/>
              <a:rect l="l" t="t" r="r" b="b"/>
              <a:pathLst>
                <a:path w="942594" h="942594">
                  <a:moveTo>
                    <a:pt x="0" y="471297"/>
                  </a:moveTo>
                  <a:cubicBezTo>
                    <a:pt x="0" y="210947"/>
                    <a:pt x="210947" y="0"/>
                    <a:pt x="471297" y="0"/>
                  </a:cubicBezTo>
                  <a:cubicBezTo>
                    <a:pt x="731647" y="0"/>
                    <a:pt x="942594" y="210947"/>
                    <a:pt x="942594" y="471297"/>
                  </a:cubicBezTo>
                  <a:cubicBezTo>
                    <a:pt x="942594" y="731647"/>
                    <a:pt x="731520" y="942594"/>
                    <a:pt x="471297" y="942594"/>
                  </a:cubicBezTo>
                  <a:cubicBezTo>
                    <a:pt x="211074" y="942594"/>
                    <a:pt x="0" y="731520"/>
                    <a:pt x="0" y="471297"/>
                  </a:cubicBezTo>
                  <a:close/>
                </a:path>
              </a:pathLst>
            </a:custGeom>
            <a:solidFill>
              <a:srgbClr val="26A688"/>
            </a:solidFill>
          </p:spPr>
        </p:sp>
      </p:grpSp>
      <p:grpSp>
        <p:nvGrpSpPr>
          <p:cNvPr id="32" name="Group 32"/>
          <p:cNvGrpSpPr/>
          <p:nvPr/>
        </p:nvGrpSpPr>
        <p:grpSpPr>
          <a:xfrm>
            <a:off x="9701212" y="6264920"/>
            <a:ext cx="318039" cy="397669"/>
            <a:chOff x="0" y="0"/>
            <a:chExt cx="424052" cy="530225"/>
          </a:xfrm>
        </p:grpSpPr>
        <p:sp>
          <p:nvSpPr>
            <p:cNvPr id="33" name="Freeform 33" descr="preencoded.png"/>
            <p:cNvSpPr/>
            <p:nvPr/>
          </p:nvSpPr>
          <p:spPr>
            <a:xfrm>
              <a:off x="0" y="0"/>
              <a:ext cx="424053" cy="530225"/>
            </a:xfrm>
            <a:custGeom>
              <a:avLst/>
              <a:gdLst/>
              <a:ahLst/>
              <a:cxnLst/>
              <a:rect l="l" t="t" r="r" b="b"/>
              <a:pathLst>
                <a:path w="424053" h="530225">
                  <a:moveTo>
                    <a:pt x="0" y="0"/>
                  </a:moveTo>
                  <a:lnTo>
                    <a:pt x="424053" y="0"/>
                  </a:lnTo>
                  <a:lnTo>
                    <a:pt x="424053" y="530225"/>
                  </a:lnTo>
                  <a:lnTo>
                    <a:pt x="0" y="530225"/>
                  </a:lnTo>
                  <a:lnTo>
                    <a:pt x="0" y="0"/>
                  </a:lnTo>
                  <a:close/>
                </a:path>
              </a:pathLst>
            </a:custGeom>
            <a:blipFill>
              <a:blip r:embed="rId10"/>
              <a:stretch>
                <a:fillRect t="-984" b="-984"/>
              </a:stretch>
            </a:blipFill>
          </p:spPr>
        </p:sp>
      </p:grpSp>
      <p:sp>
        <p:nvSpPr>
          <p:cNvPr id="34" name="TextBox 34"/>
          <p:cNvSpPr txBox="1"/>
          <p:nvPr/>
        </p:nvSpPr>
        <p:spPr>
          <a:xfrm>
            <a:off x="9506842" y="6995666"/>
            <a:ext cx="4553842" cy="425500"/>
          </a:xfrm>
          <a:prstGeom prst="rect">
            <a:avLst/>
          </a:prstGeom>
        </p:spPr>
        <p:txBody>
          <a:bodyPr lIns="0" tIns="0" rIns="0" bIns="0" rtlCol="0" anchor="t">
            <a:spAutoFit/>
          </a:bodyPr>
          <a:lstStyle/>
          <a:p>
            <a:pPr algn="l">
              <a:lnSpc>
                <a:spcPts val="2874"/>
              </a:lnSpc>
            </a:pPr>
            <a:r>
              <a:rPr lang="en-US" sz="2312" b="1">
                <a:solidFill>
                  <a:srgbClr val="333F70"/>
                </a:solidFill>
                <a:latin typeface="Arimo Bold"/>
                <a:ea typeface="Arimo Bold"/>
                <a:cs typeface="Arimo Bold"/>
                <a:sym typeface="Arimo Bold"/>
              </a:rPr>
              <a:t>No Single Point of Failure</a:t>
            </a:r>
          </a:p>
        </p:txBody>
      </p:sp>
      <p:sp>
        <p:nvSpPr>
          <p:cNvPr id="35" name="TextBox 35"/>
          <p:cNvSpPr txBox="1"/>
          <p:nvPr/>
        </p:nvSpPr>
        <p:spPr>
          <a:xfrm>
            <a:off x="9506842" y="7429202"/>
            <a:ext cx="7543800" cy="887611"/>
          </a:xfrm>
          <a:prstGeom prst="rect">
            <a:avLst/>
          </a:prstGeom>
        </p:spPr>
        <p:txBody>
          <a:bodyPr lIns="0" tIns="0" rIns="0" bIns="0" rtlCol="0" anchor="t">
            <a:spAutoFit/>
          </a:bodyPr>
          <a:lstStyle/>
          <a:p>
            <a:pPr algn="l">
              <a:lnSpc>
                <a:spcPts val="2937"/>
              </a:lnSpc>
            </a:pPr>
            <a:r>
              <a:rPr lang="en-US" sz="1812">
                <a:solidFill>
                  <a:srgbClr val="333F70"/>
                </a:solidFill>
                <a:latin typeface="Open Sans"/>
                <a:ea typeface="Open Sans"/>
                <a:cs typeface="Open Sans"/>
                <a:sym typeface="Open Sans"/>
              </a:rPr>
              <a:t>Distributed architecture ensures the system continues functioning even if nodes fail</a:t>
            </a:r>
          </a:p>
        </p:txBody>
      </p:sp>
      <p:sp>
        <p:nvSpPr>
          <p:cNvPr id="36" name="TextBox 36"/>
          <p:cNvSpPr txBox="1"/>
          <p:nvPr/>
        </p:nvSpPr>
        <p:spPr>
          <a:xfrm>
            <a:off x="992238" y="8693646"/>
            <a:ext cx="16303526" cy="887611"/>
          </a:xfrm>
          <a:prstGeom prst="rect">
            <a:avLst/>
          </a:prstGeom>
        </p:spPr>
        <p:txBody>
          <a:bodyPr lIns="0" tIns="0" rIns="0" bIns="0" rtlCol="0" anchor="t">
            <a:spAutoFit/>
          </a:bodyPr>
          <a:lstStyle/>
          <a:p>
            <a:pPr algn="l">
              <a:lnSpc>
                <a:spcPts val="2937"/>
              </a:lnSpc>
            </a:pPr>
            <a:r>
              <a:rPr lang="en-US" sz="1812" b="1">
                <a:solidFill>
                  <a:srgbClr val="333F70"/>
                </a:solidFill>
                <a:latin typeface="Open Sans Bold"/>
                <a:ea typeface="Open Sans Bold"/>
                <a:cs typeface="Open Sans Bold"/>
                <a:sym typeface="Open Sans Bold"/>
              </a:rPr>
              <a:t>Real-World Applications:</a:t>
            </a:r>
            <a:r>
              <a:rPr lang="en-US" sz="1812">
                <a:solidFill>
                  <a:srgbClr val="333F70"/>
                </a:solidFill>
                <a:latin typeface="Open Sans"/>
                <a:ea typeface="Open Sans"/>
                <a:cs typeface="Open Sans"/>
                <a:sym typeface="Open Sans"/>
              </a:rPr>
              <a:t> Digital payments without banks, self-executing smart contracts that automate agreements, supply chain tracking that verifies product authenticity, secure medical records, voting systems, and digital identity management.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6F5EE"/>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6" name="TextBox 6"/>
          <p:cNvSpPr txBox="1"/>
          <p:nvPr/>
        </p:nvSpPr>
        <p:spPr>
          <a:xfrm>
            <a:off x="983159" y="582215"/>
            <a:ext cx="8797081" cy="863352"/>
          </a:xfrm>
          <a:prstGeom prst="rect">
            <a:avLst/>
          </a:prstGeom>
        </p:spPr>
        <p:txBody>
          <a:bodyPr lIns="0" tIns="0" rIns="0" bIns="0" rtlCol="0" anchor="t">
            <a:spAutoFit/>
          </a:bodyPr>
          <a:lstStyle/>
          <a:p>
            <a:pPr algn="l">
              <a:lnSpc>
                <a:spcPts val="6000"/>
              </a:lnSpc>
            </a:pPr>
            <a:r>
              <a:rPr lang="en-US" sz="4812" b="1">
                <a:solidFill>
                  <a:srgbClr val="333F70"/>
                </a:solidFill>
                <a:latin typeface="Arimo Bold"/>
                <a:ea typeface="Arimo Bold"/>
                <a:cs typeface="Arimo Bold"/>
                <a:sym typeface="Arimo Bold"/>
              </a:rPr>
              <a:t>How Blockchain Works</a:t>
            </a:r>
          </a:p>
        </p:txBody>
      </p:sp>
      <p:sp>
        <p:nvSpPr>
          <p:cNvPr id="7" name="TextBox 7"/>
          <p:cNvSpPr txBox="1"/>
          <p:nvPr/>
        </p:nvSpPr>
        <p:spPr>
          <a:xfrm>
            <a:off x="983159" y="1757065"/>
            <a:ext cx="7545586" cy="441275"/>
          </a:xfrm>
          <a:prstGeom prst="rect">
            <a:avLst/>
          </a:prstGeom>
        </p:spPr>
        <p:txBody>
          <a:bodyPr lIns="0" tIns="0" rIns="0" bIns="0" rtlCol="0" anchor="t">
            <a:spAutoFit/>
          </a:bodyPr>
          <a:lstStyle/>
          <a:p>
            <a:pPr algn="l">
              <a:lnSpc>
                <a:spcPts val="3000"/>
              </a:lnSpc>
            </a:pPr>
            <a:r>
              <a:rPr lang="en-US" sz="2375" b="1">
                <a:solidFill>
                  <a:srgbClr val="333F70"/>
                </a:solidFill>
                <a:latin typeface="Arimo Bold"/>
                <a:ea typeface="Arimo Bold"/>
                <a:cs typeface="Arimo Bold"/>
                <a:sym typeface="Arimo Bold"/>
              </a:rPr>
              <a:t>A Simplified Journey Through the Chain</a:t>
            </a:r>
          </a:p>
        </p:txBody>
      </p:sp>
      <p:grpSp>
        <p:nvGrpSpPr>
          <p:cNvPr id="8" name="Group 8"/>
          <p:cNvGrpSpPr/>
          <p:nvPr/>
        </p:nvGrpSpPr>
        <p:grpSpPr>
          <a:xfrm>
            <a:off x="983159" y="2566987"/>
            <a:ext cx="8160829" cy="983171"/>
            <a:chOff x="0" y="0"/>
            <a:chExt cx="10881105" cy="1310895"/>
          </a:xfrm>
        </p:grpSpPr>
        <p:sp>
          <p:nvSpPr>
            <p:cNvPr id="9" name="Freeform 9" descr="preencoded.png"/>
            <p:cNvSpPr/>
            <p:nvPr/>
          </p:nvSpPr>
          <p:spPr>
            <a:xfrm>
              <a:off x="0" y="0"/>
              <a:ext cx="10881106" cy="1310894"/>
            </a:xfrm>
            <a:custGeom>
              <a:avLst/>
              <a:gdLst/>
              <a:ahLst/>
              <a:cxnLst/>
              <a:rect l="l" t="t" r="r" b="b"/>
              <a:pathLst>
                <a:path w="10881106" h="1310894">
                  <a:moveTo>
                    <a:pt x="0" y="0"/>
                  </a:moveTo>
                  <a:lnTo>
                    <a:pt x="10881106" y="0"/>
                  </a:lnTo>
                  <a:lnTo>
                    <a:pt x="10881106" y="1310894"/>
                  </a:lnTo>
                  <a:lnTo>
                    <a:pt x="0" y="1310894"/>
                  </a:lnTo>
                  <a:lnTo>
                    <a:pt x="0" y="0"/>
                  </a:lnTo>
                  <a:close/>
                </a:path>
              </a:pathLst>
            </a:custGeom>
            <a:blipFill>
              <a:blip r:embed="rId3"/>
              <a:stretch>
                <a:fillRect t="-148" b="-149"/>
              </a:stretch>
            </a:blipFill>
          </p:spPr>
        </p:sp>
      </p:grpSp>
      <p:sp>
        <p:nvSpPr>
          <p:cNvPr id="10" name="TextBox 10"/>
          <p:cNvSpPr txBox="1"/>
          <p:nvPr/>
        </p:nvSpPr>
        <p:spPr>
          <a:xfrm>
            <a:off x="1228874" y="3738711"/>
            <a:ext cx="4044404" cy="441275"/>
          </a:xfrm>
          <a:prstGeom prst="rect">
            <a:avLst/>
          </a:prstGeom>
        </p:spPr>
        <p:txBody>
          <a:bodyPr lIns="0" tIns="0" rIns="0" bIns="0" rtlCol="0" anchor="t">
            <a:spAutoFit/>
          </a:bodyPr>
          <a:lstStyle/>
          <a:p>
            <a:pPr algn="l">
              <a:lnSpc>
                <a:spcPts val="3000"/>
              </a:lnSpc>
            </a:pPr>
            <a:r>
              <a:rPr lang="en-US" sz="2375" b="1">
                <a:solidFill>
                  <a:srgbClr val="333F70"/>
                </a:solidFill>
                <a:latin typeface="Arimo Bold"/>
                <a:ea typeface="Arimo Bold"/>
                <a:cs typeface="Arimo Bold"/>
                <a:sym typeface="Arimo Bold"/>
              </a:rPr>
              <a:t>Transaction Created</a:t>
            </a:r>
          </a:p>
        </p:txBody>
      </p:sp>
      <p:sp>
        <p:nvSpPr>
          <p:cNvPr id="11" name="TextBox 11"/>
          <p:cNvSpPr txBox="1"/>
          <p:nvPr/>
        </p:nvSpPr>
        <p:spPr>
          <a:xfrm>
            <a:off x="1228874" y="4175075"/>
            <a:ext cx="7669411" cy="939105"/>
          </a:xfrm>
          <a:prstGeom prst="rect">
            <a:avLst/>
          </a:prstGeom>
        </p:spPr>
        <p:txBody>
          <a:bodyPr lIns="0" tIns="0" rIns="0" bIns="0" rtlCol="0" anchor="t">
            <a:spAutoFit/>
          </a:bodyPr>
          <a:lstStyle/>
          <a:p>
            <a:pPr algn="l">
              <a:lnSpc>
                <a:spcPts val="3062"/>
              </a:lnSpc>
            </a:pPr>
            <a:r>
              <a:rPr lang="en-US" sz="1874">
                <a:solidFill>
                  <a:srgbClr val="333F70"/>
                </a:solidFill>
                <a:latin typeface="Open Sans"/>
                <a:ea typeface="Open Sans"/>
                <a:cs typeface="Open Sans"/>
                <a:sym typeface="Open Sans"/>
              </a:rPr>
              <a:t>A user initiates a transaction, which contains data about the transfer or action</a:t>
            </a:r>
          </a:p>
        </p:txBody>
      </p:sp>
      <p:grpSp>
        <p:nvGrpSpPr>
          <p:cNvPr id="12" name="Group 12"/>
          <p:cNvGrpSpPr/>
          <p:nvPr/>
        </p:nvGrpSpPr>
        <p:grpSpPr>
          <a:xfrm>
            <a:off x="9144000" y="2566987"/>
            <a:ext cx="8160829" cy="983171"/>
            <a:chOff x="0" y="0"/>
            <a:chExt cx="10881105" cy="1310895"/>
          </a:xfrm>
        </p:grpSpPr>
        <p:sp>
          <p:nvSpPr>
            <p:cNvPr id="13" name="Freeform 13" descr="preencoded.png"/>
            <p:cNvSpPr/>
            <p:nvPr/>
          </p:nvSpPr>
          <p:spPr>
            <a:xfrm>
              <a:off x="0" y="0"/>
              <a:ext cx="10881106" cy="1310894"/>
            </a:xfrm>
            <a:custGeom>
              <a:avLst/>
              <a:gdLst/>
              <a:ahLst/>
              <a:cxnLst/>
              <a:rect l="l" t="t" r="r" b="b"/>
              <a:pathLst>
                <a:path w="10881106" h="1310894">
                  <a:moveTo>
                    <a:pt x="0" y="0"/>
                  </a:moveTo>
                  <a:lnTo>
                    <a:pt x="10881106" y="0"/>
                  </a:lnTo>
                  <a:lnTo>
                    <a:pt x="10881106" y="1310894"/>
                  </a:lnTo>
                  <a:lnTo>
                    <a:pt x="0" y="1310894"/>
                  </a:lnTo>
                  <a:lnTo>
                    <a:pt x="0" y="0"/>
                  </a:lnTo>
                  <a:close/>
                </a:path>
              </a:pathLst>
            </a:custGeom>
            <a:blipFill>
              <a:blip r:embed="rId4"/>
              <a:stretch>
                <a:fillRect t="-148" b="-149"/>
              </a:stretch>
            </a:blipFill>
          </p:spPr>
        </p:sp>
      </p:grpSp>
      <p:sp>
        <p:nvSpPr>
          <p:cNvPr id="14" name="TextBox 14"/>
          <p:cNvSpPr txBox="1"/>
          <p:nvPr/>
        </p:nvSpPr>
        <p:spPr>
          <a:xfrm>
            <a:off x="9389715" y="3738711"/>
            <a:ext cx="3185518" cy="441275"/>
          </a:xfrm>
          <a:prstGeom prst="rect">
            <a:avLst/>
          </a:prstGeom>
        </p:spPr>
        <p:txBody>
          <a:bodyPr lIns="0" tIns="0" rIns="0" bIns="0" rtlCol="0" anchor="t">
            <a:spAutoFit/>
          </a:bodyPr>
          <a:lstStyle/>
          <a:p>
            <a:pPr algn="l">
              <a:lnSpc>
                <a:spcPts val="3000"/>
              </a:lnSpc>
            </a:pPr>
            <a:r>
              <a:rPr lang="en-US" sz="2375" b="1">
                <a:solidFill>
                  <a:srgbClr val="333F70"/>
                </a:solidFill>
                <a:latin typeface="Arimo Bold"/>
                <a:ea typeface="Arimo Bold"/>
                <a:cs typeface="Arimo Bold"/>
                <a:sym typeface="Arimo Bold"/>
              </a:rPr>
              <a:t>Block Formation</a:t>
            </a:r>
          </a:p>
        </p:txBody>
      </p:sp>
      <p:sp>
        <p:nvSpPr>
          <p:cNvPr id="15" name="TextBox 15"/>
          <p:cNvSpPr txBox="1"/>
          <p:nvPr/>
        </p:nvSpPr>
        <p:spPr>
          <a:xfrm>
            <a:off x="9389715" y="4175075"/>
            <a:ext cx="7669411" cy="939105"/>
          </a:xfrm>
          <a:prstGeom prst="rect">
            <a:avLst/>
          </a:prstGeom>
        </p:spPr>
        <p:txBody>
          <a:bodyPr lIns="0" tIns="0" rIns="0" bIns="0" rtlCol="0" anchor="t">
            <a:spAutoFit/>
          </a:bodyPr>
          <a:lstStyle/>
          <a:p>
            <a:pPr algn="l">
              <a:lnSpc>
                <a:spcPts val="3062"/>
              </a:lnSpc>
            </a:pPr>
            <a:r>
              <a:rPr lang="en-US" sz="1874">
                <a:solidFill>
                  <a:srgbClr val="333F70"/>
                </a:solidFill>
                <a:latin typeface="Open Sans"/>
                <a:ea typeface="Open Sans"/>
                <a:cs typeface="Open Sans"/>
                <a:sym typeface="Open Sans"/>
              </a:rPr>
              <a:t>The transaction is bundled with others into a block containing data, a unique hash, and the previous block's hash</a:t>
            </a:r>
          </a:p>
        </p:txBody>
      </p:sp>
      <p:grpSp>
        <p:nvGrpSpPr>
          <p:cNvPr id="16" name="Group 16"/>
          <p:cNvGrpSpPr/>
          <p:nvPr/>
        </p:nvGrpSpPr>
        <p:grpSpPr>
          <a:xfrm>
            <a:off x="983159" y="5359896"/>
            <a:ext cx="8160829" cy="983171"/>
            <a:chOff x="0" y="0"/>
            <a:chExt cx="10881105" cy="1310895"/>
          </a:xfrm>
        </p:grpSpPr>
        <p:sp>
          <p:nvSpPr>
            <p:cNvPr id="17" name="Freeform 17" descr="preencoded.png"/>
            <p:cNvSpPr/>
            <p:nvPr/>
          </p:nvSpPr>
          <p:spPr>
            <a:xfrm>
              <a:off x="0" y="0"/>
              <a:ext cx="10881106" cy="1310894"/>
            </a:xfrm>
            <a:custGeom>
              <a:avLst/>
              <a:gdLst/>
              <a:ahLst/>
              <a:cxnLst/>
              <a:rect l="l" t="t" r="r" b="b"/>
              <a:pathLst>
                <a:path w="10881106" h="1310894">
                  <a:moveTo>
                    <a:pt x="0" y="0"/>
                  </a:moveTo>
                  <a:lnTo>
                    <a:pt x="10881106" y="0"/>
                  </a:lnTo>
                  <a:lnTo>
                    <a:pt x="10881106" y="1310894"/>
                  </a:lnTo>
                  <a:lnTo>
                    <a:pt x="0" y="1310894"/>
                  </a:lnTo>
                  <a:lnTo>
                    <a:pt x="0" y="0"/>
                  </a:lnTo>
                  <a:close/>
                </a:path>
              </a:pathLst>
            </a:custGeom>
            <a:blipFill>
              <a:blip r:embed="rId5"/>
              <a:stretch>
                <a:fillRect t="-148" b="-149"/>
              </a:stretch>
            </a:blipFill>
          </p:spPr>
        </p:sp>
      </p:grpSp>
      <p:sp>
        <p:nvSpPr>
          <p:cNvPr id="18" name="TextBox 18"/>
          <p:cNvSpPr txBox="1"/>
          <p:nvPr/>
        </p:nvSpPr>
        <p:spPr>
          <a:xfrm>
            <a:off x="1228874" y="6531620"/>
            <a:ext cx="3925193" cy="441275"/>
          </a:xfrm>
          <a:prstGeom prst="rect">
            <a:avLst/>
          </a:prstGeom>
        </p:spPr>
        <p:txBody>
          <a:bodyPr lIns="0" tIns="0" rIns="0" bIns="0" rtlCol="0" anchor="t">
            <a:spAutoFit/>
          </a:bodyPr>
          <a:lstStyle/>
          <a:p>
            <a:pPr algn="l">
              <a:lnSpc>
                <a:spcPts val="3000"/>
              </a:lnSpc>
            </a:pPr>
            <a:r>
              <a:rPr lang="en-US" sz="2375" b="1">
                <a:solidFill>
                  <a:srgbClr val="333F70"/>
                </a:solidFill>
                <a:latin typeface="Arimo Bold"/>
                <a:ea typeface="Arimo Bold"/>
                <a:cs typeface="Arimo Bold"/>
                <a:sym typeface="Arimo Bold"/>
              </a:rPr>
              <a:t>Consensus Reached</a:t>
            </a:r>
          </a:p>
        </p:txBody>
      </p:sp>
      <p:sp>
        <p:nvSpPr>
          <p:cNvPr id="19" name="TextBox 19"/>
          <p:cNvSpPr txBox="1"/>
          <p:nvPr/>
        </p:nvSpPr>
        <p:spPr>
          <a:xfrm>
            <a:off x="1228874" y="6967984"/>
            <a:ext cx="7669411" cy="939105"/>
          </a:xfrm>
          <a:prstGeom prst="rect">
            <a:avLst/>
          </a:prstGeom>
        </p:spPr>
        <p:txBody>
          <a:bodyPr lIns="0" tIns="0" rIns="0" bIns="0" rtlCol="0" anchor="t">
            <a:spAutoFit/>
          </a:bodyPr>
          <a:lstStyle/>
          <a:p>
            <a:pPr algn="l">
              <a:lnSpc>
                <a:spcPts val="3062"/>
              </a:lnSpc>
            </a:pPr>
            <a:r>
              <a:rPr lang="en-US" sz="1874">
                <a:solidFill>
                  <a:srgbClr val="333F70"/>
                </a:solidFill>
                <a:latin typeface="Open Sans"/>
                <a:ea typeface="Open Sans"/>
                <a:cs typeface="Open Sans"/>
                <a:sym typeface="Open Sans"/>
              </a:rPr>
              <a:t>Network nodes validate the block through mechanisms like Proof of Work or Proof of Stake</a:t>
            </a:r>
          </a:p>
        </p:txBody>
      </p:sp>
      <p:grpSp>
        <p:nvGrpSpPr>
          <p:cNvPr id="20" name="Group 20"/>
          <p:cNvGrpSpPr/>
          <p:nvPr/>
        </p:nvGrpSpPr>
        <p:grpSpPr>
          <a:xfrm>
            <a:off x="9144000" y="5359896"/>
            <a:ext cx="8160829" cy="983171"/>
            <a:chOff x="0" y="0"/>
            <a:chExt cx="10881105" cy="1310895"/>
          </a:xfrm>
        </p:grpSpPr>
        <p:sp>
          <p:nvSpPr>
            <p:cNvPr id="21" name="Freeform 21" descr="preencoded.png"/>
            <p:cNvSpPr/>
            <p:nvPr/>
          </p:nvSpPr>
          <p:spPr>
            <a:xfrm>
              <a:off x="0" y="0"/>
              <a:ext cx="10881106" cy="1310894"/>
            </a:xfrm>
            <a:custGeom>
              <a:avLst/>
              <a:gdLst/>
              <a:ahLst/>
              <a:cxnLst/>
              <a:rect l="l" t="t" r="r" b="b"/>
              <a:pathLst>
                <a:path w="10881106" h="1310894">
                  <a:moveTo>
                    <a:pt x="0" y="0"/>
                  </a:moveTo>
                  <a:lnTo>
                    <a:pt x="10881106" y="0"/>
                  </a:lnTo>
                  <a:lnTo>
                    <a:pt x="10881106" y="1310894"/>
                  </a:lnTo>
                  <a:lnTo>
                    <a:pt x="0" y="1310894"/>
                  </a:lnTo>
                  <a:lnTo>
                    <a:pt x="0" y="0"/>
                  </a:lnTo>
                  <a:close/>
                </a:path>
              </a:pathLst>
            </a:custGeom>
            <a:blipFill>
              <a:blip r:embed="rId6"/>
              <a:stretch>
                <a:fillRect t="-148" b="-149"/>
              </a:stretch>
            </a:blipFill>
          </p:spPr>
        </p:sp>
      </p:grpSp>
      <p:sp>
        <p:nvSpPr>
          <p:cNvPr id="22" name="TextBox 22"/>
          <p:cNvSpPr txBox="1"/>
          <p:nvPr/>
        </p:nvSpPr>
        <p:spPr>
          <a:xfrm>
            <a:off x="9389715" y="6531620"/>
            <a:ext cx="3072705" cy="441275"/>
          </a:xfrm>
          <a:prstGeom prst="rect">
            <a:avLst/>
          </a:prstGeom>
        </p:spPr>
        <p:txBody>
          <a:bodyPr lIns="0" tIns="0" rIns="0" bIns="0" rtlCol="0" anchor="t">
            <a:spAutoFit/>
          </a:bodyPr>
          <a:lstStyle/>
          <a:p>
            <a:pPr algn="l">
              <a:lnSpc>
                <a:spcPts val="3000"/>
              </a:lnSpc>
            </a:pPr>
            <a:r>
              <a:rPr lang="en-US" sz="2375" b="1">
                <a:solidFill>
                  <a:srgbClr val="333F70"/>
                </a:solidFill>
                <a:latin typeface="Arimo Bold"/>
                <a:ea typeface="Arimo Bold"/>
                <a:cs typeface="Arimo Bold"/>
                <a:sym typeface="Arimo Bold"/>
              </a:rPr>
              <a:t>Chain Extended</a:t>
            </a:r>
          </a:p>
        </p:txBody>
      </p:sp>
      <p:sp>
        <p:nvSpPr>
          <p:cNvPr id="23" name="TextBox 23"/>
          <p:cNvSpPr txBox="1"/>
          <p:nvPr/>
        </p:nvSpPr>
        <p:spPr>
          <a:xfrm>
            <a:off x="9389715" y="6967984"/>
            <a:ext cx="7669411" cy="939105"/>
          </a:xfrm>
          <a:prstGeom prst="rect">
            <a:avLst/>
          </a:prstGeom>
        </p:spPr>
        <p:txBody>
          <a:bodyPr lIns="0" tIns="0" rIns="0" bIns="0" rtlCol="0" anchor="t">
            <a:spAutoFit/>
          </a:bodyPr>
          <a:lstStyle/>
          <a:p>
            <a:pPr algn="l">
              <a:lnSpc>
                <a:spcPts val="3062"/>
              </a:lnSpc>
            </a:pPr>
            <a:r>
              <a:rPr lang="en-US" sz="1874">
                <a:solidFill>
                  <a:srgbClr val="333F70"/>
                </a:solidFill>
                <a:latin typeface="Open Sans"/>
                <a:ea typeface="Open Sans"/>
                <a:cs typeface="Open Sans"/>
                <a:sym typeface="Open Sans"/>
              </a:rPr>
              <a:t>The verified block is linked to the chain, creating a permanent, tamper-proof record</a:t>
            </a:r>
          </a:p>
        </p:txBody>
      </p:sp>
      <p:sp>
        <p:nvSpPr>
          <p:cNvPr id="24" name="TextBox 24"/>
          <p:cNvSpPr txBox="1"/>
          <p:nvPr/>
        </p:nvSpPr>
        <p:spPr>
          <a:xfrm>
            <a:off x="983159" y="8276927"/>
            <a:ext cx="16321682" cy="1332459"/>
          </a:xfrm>
          <a:prstGeom prst="rect">
            <a:avLst/>
          </a:prstGeom>
        </p:spPr>
        <p:txBody>
          <a:bodyPr lIns="0" tIns="0" rIns="0" bIns="0" rtlCol="0" anchor="t">
            <a:spAutoFit/>
          </a:bodyPr>
          <a:lstStyle/>
          <a:p>
            <a:pPr algn="l">
              <a:lnSpc>
                <a:spcPts val="3062"/>
              </a:lnSpc>
            </a:pPr>
            <a:r>
              <a:rPr lang="en-US" sz="1874">
                <a:solidFill>
                  <a:srgbClr val="333F70"/>
                </a:solidFill>
                <a:latin typeface="Open Sans"/>
                <a:ea typeface="Open Sans"/>
                <a:cs typeface="Open Sans"/>
                <a:sym typeface="Open Sans"/>
              </a:rPr>
              <a:t>The brilliance of blockchain lies in its tamper resistance. Each block contains a unique fingerprint (hash) of its contents plus the hash of the previous block. If someone tries to alter data in one block, its hash changes, breaking the chain and alerting the entire network. This makes fraudulent changes virtually impossible.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6F5EE"/>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6" name="TextBox 6"/>
          <p:cNvSpPr txBox="1"/>
          <p:nvPr/>
        </p:nvSpPr>
        <p:spPr>
          <a:xfrm>
            <a:off x="959495" y="715566"/>
            <a:ext cx="6045399" cy="695028"/>
          </a:xfrm>
          <a:prstGeom prst="rect">
            <a:avLst/>
          </a:prstGeom>
        </p:spPr>
        <p:txBody>
          <a:bodyPr lIns="0" tIns="0" rIns="0" bIns="0" rtlCol="0" anchor="t">
            <a:spAutoFit/>
          </a:bodyPr>
          <a:lstStyle/>
          <a:p>
            <a:pPr algn="l">
              <a:lnSpc>
                <a:spcPts val="4686"/>
              </a:lnSpc>
            </a:pPr>
            <a:r>
              <a:rPr lang="en-US" sz="3748" b="1">
                <a:solidFill>
                  <a:srgbClr val="333F70"/>
                </a:solidFill>
                <a:latin typeface="Arimo Bold"/>
                <a:ea typeface="Arimo Bold"/>
                <a:cs typeface="Arimo Bold"/>
                <a:sym typeface="Arimo Bold"/>
              </a:rPr>
              <a:t>Types of Blockchain</a:t>
            </a:r>
          </a:p>
        </p:txBody>
      </p:sp>
      <p:sp>
        <p:nvSpPr>
          <p:cNvPr id="7" name="TextBox 7"/>
          <p:cNvSpPr txBox="1"/>
          <p:nvPr/>
        </p:nvSpPr>
        <p:spPr>
          <a:xfrm>
            <a:off x="959495" y="1699022"/>
            <a:ext cx="16369010" cy="709017"/>
          </a:xfrm>
          <a:prstGeom prst="rect">
            <a:avLst/>
          </a:prstGeom>
        </p:spPr>
        <p:txBody>
          <a:bodyPr lIns="0" tIns="0" rIns="0" bIns="0" rtlCol="0" anchor="t">
            <a:spAutoFit/>
          </a:bodyPr>
          <a:lstStyle/>
          <a:p>
            <a:pPr algn="l">
              <a:lnSpc>
                <a:spcPts val="2375"/>
              </a:lnSpc>
            </a:pPr>
            <a:r>
              <a:rPr lang="en-US" sz="1500">
                <a:solidFill>
                  <a:srgbClr val="333F70"/>
                </a:solidFill>
                <a:latin typeface="Open Sans"/>
                <a:ea typeface="Open Sans"/>
                <a:cs typeface="Open Sans"/>
                <a:sym typeface="Open Sans"/>
              </a:rPr>
              <a:t>Not all blockchains are created equal. Different use cases require different levels of access, control, and transparency. Understanding these variations helps you choose the right blockchain architecture for your specific needs.</a:t>
            </a:r>
          </a:p>
        </p:txBody>
      </p:sp>
      <p:sp>
        <p:nvSpPr>
          <p:cNvPr id="8" name="Freeform 8"/>
          <p:cNvSpPr/>
          <p:nvPr/>
        </p:nvSpPr>
        <p:spPr>
          <a:xfrm>
            <a:off x="945208" y="2609552"/>
            <a:ext cx="8117014" cy="3358706"/>
          </a:xfrm>
          <a:custGeom>
            <a:avLst/>
            <a:gdLst/>
            <a:ahLst/>
            <a:cxnLst/>
            <a:rect l="l" t="t" r="r" b="b"/>
            <a:pathLst>
              <a:path w="8117014" h="3358706">
                <a:moveTo>
                  <a:pt x="0" y="0"/>
                </a:moveTo>
                <a:lnTo>
                  <a:pt x="8117014" y="0"/>
                </a:lnTo>
                <a:lnTo>
                  <a:pt x="8117014" y="3358706"/>
                </a:lnTo>
                <a:lnTo>
                  <a:pt x="0" y="33587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988070" y="2652415"/>
            <a:ext cx="8031384" cy="575690"/>
            <a:chOff x="0" y="0"/>
            <a:chExt cx="10708512" cy="767587"/>
          </a:xfrm>
        </p:grpSpPr>
        <p:sp>
          <p:nvSpPr>
            <p:cNvPr id="10" name="Freeform 10"/>
            <p:cNvSpPr/>
            <p:nvPr/>
          </p:nvSpPr>
          <p:spPr>
            <a:xfrm>
              <a:off x="0" y="0"/>
              <a:ext cx="10708513" cy="767588"/>
            </a:xfrm>
            <a:custGeom>
              <a:avLst/>
              <a:gdLst/>
              <a:ahLst/>
              <a:cxnLst/>
              <a:rect l="l" t="t" r="r" b="b"/>
              <a:pathLst>
                <a:path w="10708513" h="767588">
                  <a:moveTo>
                    <a:pt x="0" y="61722"/>
                  </a:moveTo>
                  <a:cubicBezTo>
                    <a:pt x="0" y="27686"/>
                    <a:pt x="27686" y="0"/>
                    <a:pt x="61722" y="0"/>
                  </a:cubicBezTo>
                  <a:lnTo>
                    <a:pt x="10646791" y="0"/>
                  </a:lnTo>
                  <a:cubicBezTo>
                    <a:pt x="10680827" y="0"/>
                    <a:pt x="10708513" y="27686"/>
                    <a:pt x="10708513" y="61722"/>
                  </a:cubicBezTo>
                  <a:lnTo>
                    <a:pt x="10708513" y="705866"/>
                  </a:lnTo>
                  <a:cubicBezTo>
                    <a:pt x="10708513" y="739902"/>
                    <a:pt x="10680827" y="767588"/>
                    <a:pt x="10646791" y="767588"/>
                  </a:cubicBezTo>
                  <a:lnTo>
                    <a:pt x="61722" y="767588"/>
                  </a:lnTo>
                  <a:cubicBezTo>
                    <a:pt x="27686" y="767588"/>
                    <a:pt x="0" y="739902"/>
                    <a:pt x="0" y="705866"/>
                  </a:cubicBezTo>
                  <a:close/>
                </a:path>
              </a:pathLst>
            </a:custGeom>
            <a:solidFill>
              <a:srgbClr val="D6F5EE"/>
            </a:solidFill>
          </p:spPr>
        </p:sp>
      </p:grpSp>
      <p:grpSp>
        <p:nvGrpSpPr>
          <p:cNvPr id="11" name="Group 11"/>
          <p:cNvGrpSpPr/>
          <p:nvPr/>
        </p:nvGrpSpPr>
        <p:grpSpPr>
          <a:xfrm>
            <a:off x="4859834" y="2755552"/>
            <a:ext cx="287846" cy="359759"/>
            <a:chOff x="0" y="0"/>
            <a:chExt cx="383795" cy="479679"/>
          </a:xfrm>
        </p:grpSpPr>
        <p:sp>
          <p:nvSpPr>
            <p:cNvPr id="12" name="Freeform 12" descr="preencoded.png"/>
            <p:cNvSpPr/>
            <p:nvPr/>
          </p:nvSpPr>
          <p:spPr>
            <a:xfrm>
              <a:off x="0" y="0"/>
              <a:ext cx="383794" cy="479679"/>
            </a:xfrm>
            <a:custGeom>
              <a:avLst/>
              <a:gdLst/>
              <a:ahLst/>
              <a:cxnLst/>
              <a:rect l="l" t="t" r="r" b="b"/>
              <a:pathLst>
                <a:path w="383794" h="479679">
                  <a:moveTo>
                    <a:pt x="0" y="0"/>
                  </a:moveTo>
                  <a:lnTo>
                    <a:pt x="383794" y="0"/>
                  </a:lnTo>
                  <a:lnTo>
                    <a:pt x="383794" y="479679"/>
                  </a:lnTo>
                  <a:lnTo>
                    <a:pt x="0" y="479679"/>
                  </a:lnTo>
                  <a:lnTo>
                    <a:pt x="0" y="0"/>
                  </a:lnTo>
                  <a:close/>
                </a:path>
              </a:pathLst>
            </a:custGeom>
            <a:blipFill>
              <a:blip r:embed="rId5"/>
              <a:stretch>
                <a:fillRect t="-1118" b="-1117"/>
              </a:stretch>
            </a:blipFill>
          </p:spPr>
        </p:sp>
      </p:grpSp>
      <p:sp>
        <p:nvSpPr>
          <p:cNvPr id="13" name="TextBox 13"/>
          <p:cNvSpPr txBox="1"/>
          <p:nvPr/>
        </p:nvSpPr>
        <p:spPr>
          <a:xfrm>
            <a:off x="1179910" y="3343721"/>
            <a:ext cx="2632472" cy="376089"/>
          </a:xfrm>
          <a:prstGeom prst="rect">
            <a:avLst/>
          </a:prstGeom>
        </p:spPr>
        <p:txBody>
          <a:bodyPr lIns="0" tIns="0" rIns="0" bIns="0" rtlCol="0" anchor="t">
            <a:spAutoFit/>
          </a:bodyPr>
          <a:lstStyle/>
          <a:p>
            <a:pPr algn="l">
              <a:lnSpc>
                <a:spcPts val="2312"/>
              </a:lnSpc>
            </a:pPr>
            <a:r>
              <a:rPr lang="en-US" sz="1874" b="1">
                <a:solidFill>
                  <a:srgbClr val="333F70"/>
                </a:solidFill>
                <a:latin typeface="Arimo Bold"/>
                <a:ea typeface="Arimo Bold"/>
                <a:cs typeface="Arimo Bold"/>
                <a:sym typeface="Arimo Bold"/>
              </a:rPr>
              <a:t>Public Blockchain</a:t>
            </a:r>
          </a:p>
        </p:txBody>
      </p:sp>
      <p:sp>
        <p:nvSpPr>
          <p:cNvPr id="14" name="TextBox 14"/>
          <p:cNvSpPr txBox="1"/>
          <p:nvPr/>
        </p:nvSpPr>
        <p:spPr>
          <a:xfrm>
            <a:off x="1179910" y="3739604"/>
            <a:ext cx="7647682" cy="402134"/>
          </a:xfrm>
          <a:prstGeom prst="rect">
            <a:avLst/>
          </a:prstGeom>
        </p:spPr>
        <p:txBody>
          <a:bodyPr lIns="0" tIns="0" rIns="0" bIns="0" rtlCol="0" anchor="t">
            <a:spAutoFit/>
          </a:bodyPr>
          <a:lstStyle/>
          <a:p>
            <a:pPr algn="l">
              <a:lnSpc>
                <a:spcPts val="2375"/>
              </a:lnSpc>
            </a:pPr>
            <a:r>
              <a:rPr lang="en-US" sz="1500" b="1">
                <a:solidFill>
                  <a:srgbClr val="333F70"/>
                </a:solidFill>
                <a:latin typeface="Open Sans Bold"/>
                <a:ea typeface="Open Sans Bold"/>
                <a:cs typeface="Open Sans Bold"/>
                <a:sym typeface="Open Sans Bold"/>
              </a:rPr>
              <a:t>Open to Everyone</a:t>
            </a:r>
          </a:p>
        </p:txBody>
      </p:sp>
      <p:sp>
        <p:nvSpPr>
          <p:cNvPr id="15" name="TextBox 15"/>
          <p:cNvSpPr txBox="1"/>
          <p:nvPr/>
        </p:nvSpPr>
        <p:spPr>
          <a:xfrm>
            <a:off x="1179910" y="4161532"/>
            <a:ext cx="7647682" cy="402134"/>
          </a:xfrm>
          <a:prstGeom prst="rect">
            <a:avLst/>
          </a:prstGeom>
        </p:spPr>
        <p:txBody>
          <a:bodyPr lIns="0" tIns="0" rIns="0" bIns="0" rtlCol="0" anchor="t">
            <a:spAutoFit/>
          </a:bodyPr>
          <a:lstStyle/>
          <a:p>
            <a:pPr algn="l">
              <a:lnSpc>
                <a:spcPts val="2375"/>
              </a:lnSpc>
            </a:pPr>
            <a:r>
              <a:rPr lang="en-US" sz="1500">
                <a:solidFill>
                  <a:srgbClr val="333F70"/>
                </a:solidFill>
                <a:latin typeface="Open Sans"/>
                <a:ea typeface="Open Sans"/>
                <a:cs typeface="Open Sans"/>
                <a:sym typeface="Open Sans"/>
              </a:rPr>
              <a:t>Anyone can join, read, and write transactions. Fully decentralized and transparent.</a:t>
            </a:r>
          </a:p>
        </p:txBody>
      </p:sp>
      <p:sp>
        <p:nvSpPr>
          <p:cNvPr id="16" name="TextBox 16"/>
          <p:cNvSpPr txBox="1"/>
          <p:nvPr/>
        </p:nvSpPr>
        <p:spPr>
          <a:xfrm>
            <a:off x="1179910" y="4583460"/>
            <a:ext cx="7647682" cy="402134"/>
          </a:xfrm>
          <a:prstGeom prst="rect">
            <a:avLst/>
          </a:prstGeom>
        </p:spPr>
        <p:txBody>
          <a:bodyPr lIns="0" tIns="0" rIns="0" bIns="0" rtlCol="0" anchor="t">
            <a:spAutoFit/>
          </a:bodyPr>
          <a:lstStyle/>
          <a:p>
            <a:pPr marL="294085" lvl="2" indent="-98028" algn="l">
              <a:lnSpc>
                <a:spcPts val="2375"/>
              </a:lnSpc>
              <a:buFont typeface="Arial"/>
              <a:buChar char="⚬"/>
            </a:pPr>
            <a:r>
              <a:rPr lang="en-US" sz="1500">
                <a:solidFill>
                  <a:srgbClr val="333F70"/>
                </a:solidFill>
                <a:latin typeface="Open Sans"/>
                <a:ea typeface="Open Sans"/>
                <a:cs typeface="Open Sans"/>
                <a:sym typeface="Open Sans"/>
              </a:rPr>
              <a:t>Examples: Bitcoin, Ethereum</a:t>
            </a:r>
          </a:p>
        </p:txBody>
      </p:sp>
      <p:sp>
        <p:nvSpPr>
          <p:cNvPr id="17" name="TextBox 17"/>
          <p:cNvSpPr txBox="1"/>
          <p:nvPr/>
        </p:nvSpPr>
        <p:spPr>
          <a:xfrm>
            <a:off x="1179910" y="4957465"/>
            <a:ext cx="7647682" cy="402134"/>
          </a:xfrm>
          <a:prstGeom prst="rect">
            <a:avLst/>
          </a:prstGeom>
        </p:spPr>
        <p:txBody>
          <a:bodyPr lIns="0" tIns="0" rIns="0" bIns="0" rtlCol="0" anchor="t">
            <a:spAutoFit/>
          </a:bodyPr>
          <a:lstStyle/>
          <a:p>
            <a:pPr marL="294085" lvl="2" indent="-98028" algn="l">
              <a:lnSpc>
                <a:spcPts val="2375"/>
              </a:lnSpc>
              <a:buFont typeface="Arial"/>
              <a:buChar char="⚬"/>
            </a:pPr>
            <a:r>
              <a:rPr lang="en-US" sz="1500">
                <a:solidFill>
                  <a:srgbClr val="333F70"/>
                </a:solidFill>
                <a:latin typeface="Open Sans"/>
                <a:ea typeface="Open Sans"/>
                <a:cs typeface="Open Sans"/>
                <a:sym typeface="Open Sans"/>
              </a:rPr>
              <a:t>Best for: Cryptocurrency, DeFi, NFTs</a:t>
            </a:r>
          </a:p>
        </p:txBody>
      </p:sp>
      <p:sp>
        <p:nvSpPr>
          <p:cNvPr id="18" name="TextBox 18"/>
          <p:cNvSpPr txBox="1"/>
          <p:nvPr/>
        </p:nvSpPr>
        <p:spPr>
          <a:xfrm>
            <a:off x="1179910" y="5331470"/>
            <a:ext cx="7647682" cy="402134"/>
          </a:xfrm>
          <a:prstGeom prst="rect">
            <a:avLst/>
          </a:prstGeom>
        </p:spPr>
        <p:txBody>
          <a:bodyPr lIns="0" tIns="0" rIns="0" bIns="0" rtlCol="0" anchor="t">
            <a:spAutoFit/>
          </a:bodyPr>
          <a:lstStyle/>
          <a:p>
            <a:pPr marL="294085" lvl="2" indent="-98028" algn="l">
              <a:lnSpc>
                <a:spcPts val="2375"/>
              </a:lnSpc>
              <a:buFont typeface="Arial"/>
              <a:buChar char="⚬"/>
            </a:pPr>
            <a:r>
              <a:rPr lang="en-US" sz="1500">
                <a:solidFill>
                  <a:srgbClr val="333F70"/>
                </a:solidFill>
                <a:latin typeface="Open Sans"/>
                <a:ea typeface="Open Sans"/>
                <a:cs typeface="Open Sans"/>
                <a:sym typeface="Open Sans"/>
              </a:rPr>
              <a:t>Trade-off: Slower, requires more energy</a:t>
            </a:r>
          </a:p>
        </p:txBody>
      </p:sp>
      <p:sp>
        <p:nvSpPr>
          <p:cNvPr id="19" name="Freeform 19"/>
          <p:cNvSpPr/>
          <p:nvPr/>
        </p:nvSpPr>
        <p:spPr>
          <a:xfrm>
            <a:off x="9225557" y="2609552"/>
            <a:ext cx="8117205" cy="3358706"/>
          </a:xfrm>
          <a:custGeom>
            <a:avLst/>
            <a:gdLst/>
            <a:ahLst/>
            <a:cxnLst/>
            <a:rect l="l" t="t" r="r" b="b"/>
            <a:pathLst>
              <a:path w="8117205" h="3358706">
                <a:moveTo>
                  <a:pt x="0" y="0"/>
                </a:moveTo>
                <a:lnTo>
                  <a:pt x="8117205" y="0"/>
                </a:lnTo>
                <a:lnTo>
                  <a:pt x="8117205" y="3358706"/>
                </a:lnTo>
                <a:lnTo>
                  <a:pt x="0" y="33587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20" name="Group 20"/>
          <p:cNvGrpSpPr/>
          <p:nvPr/>
        </p:nvGrpSpPr>
        <p:grpSpPr>
          <a:xfrm>
            <a:off x="9268420" y="2652415"/>
            <a:ext cx="8031480" cy="575690"/>
            <a:chOff x="0" y="0"/>
            <a:chExt cx="10708640" cy="767587"/>
          </a:xfrm>
        </p:grpSpPr>
        <p:sp>
          <p:nvSpPr>
            <p:cNvPr id="21" name="Freeform 21"/>
            <p:cNvSpPr/>
            <p:nvPr/>
          </p:nvSpPr>
          <p:spPr>
            <a:xfrm>
              <a:off x="0" y="0"/>
              <a:ext cx="10708640" cy="767588"/>
            </a:xfrm>
            <a:custGeom>
              <a:avLst/>
              <a:gdLst/>
              <a:ahLst/>
              <a:cxnLst/>
              <a:rect l="l" t="t" r="r" b="b"/>
              <a:pathLst>
                <a:path w="10708640" h="767588">
                  <a:moveTo>
                    <a:pt x="0" y="61722"/>
                  </a:moveTo>
                  <a:cubicBezTo>
                    <a:pt x="0" y="27686"/>
                    <a:pt x="27686" y="0"/>
                    <a:pt x="61722" y="0"/>
                  </a:cubicBezTo>
                  <a:lnTo>
                    <a:pt x="10646918" y="0"/>
                  </a:lnTo>
                  <a:cubicBezTo>
                    <a:pt x="10680954" y="0"/>
                    <a:pt x="10708640" y="27686"/>
                    <a:pt x="10708640" y="61722"/>
                  </a:cubicBezTo>
                  <a:lnTo>
                    <a:pt x="10708640" y="705866"/>
                  </a:lnTo>
                  <a:cubicBezTo>
                    <a:pt x="10708640" y="739902"/>
                    <a:pt x="10680954" y="767588"/>
                    <a:pt x="10646918" y="767588"/>
                  </a:cubicBezTo>
                  <a:lnTo>
                    <a:pt x="61722" y="767588"/>
                  </a:lnTo>
                  <a:cubicBezTo>
                    <a:pt x="27686" y="767588"/>
                    <a:pt x="0" y="739902"/>
                    <a:pt x="0" y="705866"/>
                  </a:cubicBezTo>
                  <a:close/>
                </a:path>
              </a:pathLst>
            </a:custGeom>
            <a:solidFill>
              <a:srgbClr val="D6F5EE"/>
            </a:solidFill>
          </p:spPr>
        </p:sp>
      </p:grpSp>
      <p:grpSp>
        <p:nvGrpSpPr>
          <p:cNvPr id="22" name="Group 22"/>
          <p:cNvGrpSpPr/>
          <p:nvPr/>
        </p:nvGrpSpPr>
        <p:grpSpPr>
          <a:xfrm>
            <a:off x="13140184" y="2755552"/>
            <a:ext cx="287846" cy="359759"/>
            <a:chOff x="0" y="0"/>
            <a:chExt cx="383795" cy="479679"/>
          </a:xfrm>
        </p:grpSpPr>
        <p:sp>
          <p:nvSpPr>
            <p:cNvPr id="23" name="Freeform 23" descr="preencoded.png"/>
            <p:cNvSpPr/>
            <p:nvPr/>
          </p:nvSpPr>
          <p:spPr>
            <a:xfrm>
              <a:off x="0" y="0"/>
              <a:ext cx="383794" cy="479679"/>
            </a:xfrm>
            <a:custGeom>
              <a:avLst/>
              <a:gdLst/>
              <a:ahLst/>
              <a:cxnLst/>
              <a:rect l="l" t="t" r="r" b="b"/>
              <a:pathLst>
                <a:path w="383794" h="479679">
                  <a:moveTo>
                    <a:pt x="0" y="0"/>
                  </a:moveTo>
                  <a:lnTo>
                    <a:pt x="383794" y="0"/>
                  </a:lnTo>
                  <a:lnTo>
                    <a:pt x="383794" y="479679"/>
                  </a:lnTo>
                  <a:lnTo>
                    <a:pt x="0" y="479679"/>
                  </a:lnTo>
                  <a:lnTo>
                    <a:pt x="0" y="0"/>
                  </a:lnTo>
                  <a:close/>
                </a:path>
              </a:pathLst>
            </a:custGeom>
            <a:blipFill>
              <a:blip r:embed="rId8"/>
              <a:stretch>
                <a:fillRect t="-1118" b="-1117"/>
              </a:stretch>
            </a:blipFill>
          </p:spPr>
        </p:sp>
      </p:grpSp>
      <p:sp>
        <p:nvSpPr>
          <p:cNvPr id="24" name="TextBox 24"/>
          <p:cNvSpPr txBox="1"/>
          <p:nvPr/>
        </p:nvSpPr>
        <p:spPr>
          <a:xfrm>
            <a:off x="9460260" y="3343721"/>
            <a:ext cx="2816126" cy="376089"/>
          </a:xfrm>
          <a:prstGeom prst="rect">
            <a:avLst/>
          </a:prstGeom>
        </p:spPr>
        <p:txBody>
          <a:bodyPr lIns="0" tIns="0" rIns="0" bIns="0" rtlCol="0" anchor="t">
            <a:spAutoFit/>
          </a:bodyPr>
          <a:lstStyle/>
          <a:p>
            <a:pPr algn="l">
              <a:lnSpc>
                <a:spcPts val="2312"/>
              </a:lnSpc>
            </a:pPr>
            <a:r>
              <a:rPr lang="en-US" sz="1874" b="1">
                <a:solidFill>
                  <a:srgbClr val="333F70"/>
                </a:solidFill>
                <a:latin typeface="Arimo Bold"/>
                <a:ea typeface="Arimo Bold"/>
                <a:cs typeface="Arimo Bold"/>
                <a:sym typeface="Arimo Bold"/>
              </a:rPr>
              <a:t>Private Blockchain</a:t>
            </a:r>
          </a:p>
        </p:txBody>
      </p:sp>
      <p:sp>
        <p:nvSpPr>
          <p:cNvPr id="25" name="TextBox 25"/>
          <p:cNvSpPr txBox="1"/>
          <p:nvPr/>
        </p:nvSpPr>
        <p:spPr>
          <a:xfrm>
            <a:off x="9460260" y="3739604"/>
            <a:ext cx="7647831" cy="402134"/>
          </a:xfrm>
          <a:prstGeom prst="rect">
            <a:avLst/>
          </a:prstGeom>
        </p:spPr>
        <p:txBody>
          <a:bodyPr lIns="0" tIns="0" rIns="0" bIns="0" rtlCol="0" anchor="t">
            <a:spAutoFit/>
          </a:bodyPr>
          <a:lstStyle/>
          <a:p>
            <a:pPr algn="l">
              <a:lnSpc>
                <a:spcPts val="2375"/>
              </a:lnSpc>
            </a:pPr>
            <a:r>
              <a:rPr lang="en-US" sz="1500" b="1">
                <a:solidFill>
                  <a:srgbClr val="333F70"/>
                </a:solidFill>
                <a:latin typeface="Open Sans Bold"/>
                <a:ea typeface="Open Sans Bold"/>
                <a:cs typeface="Open Sans Bold"/>
                <a:sym typeface="Open Sans Bold"/>
              </a:rPr>
              <a:t>Restricted Access</a:t>
            </a:r>
          </a:p>
        </p:txBody>
      </p:sp>
      <p:sp>
        <p:nvSpPr>
          <p:cNvPr id="26" name="TextBox 26"/>
          <p:cNvSpPr txBox="1"/>
          <p:nvPr/>
        </p:nvSpPr>
        <p:spPr>
          <a:xfrm>
            <a:off x="9460260" y="4161532"/>
            <a:ext cx="7647831" cy="402134"/>
          </a:xfrm>
          <a:prstGeom prst="rect">
            <a:avLst/>
          </a:prstGeom>
        </p:spPr>
        <p:txBody>
          <a:bodyPr lIns="0" tIns="0" rIns="0" bIns="0" rtlCol="0" anchor="t">
            <a:spAutoFit/>
          </a:bodyPr>
          <a:lstStyle/>
          <a:p>
            <a:pPr algn="l">
              <a:lnSpc>
                <a:spcPts val="2375"/>
              </a:lnSpc>
            </a:pPr>
            <a:r>
              <a:rPr lang="en-US" sz="1500">
                <a:solidFill>
                  <a:srgbClr val="333F70"/>
                </a:solidFill>
                <a:latin typeface="Open Sans"/>
                <a:ea typeface="Open Sans"/>
                <a:cs typeface="Open Sans"/>
                <a:sym typeface="Open Sans"/>
              </a:rPr>
              <a:t>Controlled by a single organization with permission-based participation.</a:t>
            </a:r>
          </a:p>
        </p:txBody>
      </p:sp>
      <p:sp>
        <p:nvSpPr>
          <p:cNvPr id="27" name="TextBox 27"/>
          <p:cNvSpPr txBox="1"/>
          <p:nvPr/>
        </p:nvSpPr>
        <p:spPr>
          <a:xfrm>
            <a:off x="9460260" y="4583460"/>
            <a:ext cx="7647831" cy="402134"/>
          </a:xfrm>
          <a:prstGeom prst="rect">
            <a:avLst/>
          </a:prstGeom>
        </p:spPr>
        <p:txBody>
          <a:bodyPr lIns="0" tIns="0" rIns="0" bIns="0" rtlCol="0" anchor="t">
            <a:spAutoFit/>
          </a:bodyPr>
          <a:lstStyle/>
          <a:p>
            <a:pPr marL="294085" lvl="2" indent="-98028" algn="l">
              <a:lnSpc>
                <a:spcPts val="2375"/>
              </a:lnSpc>
              <a:buFont typeface="Arial"/>
              <a:buChar char="⚬"/>
            </a:pPr>
            <a:r>
              <a:rPr lang="en-US" sz="1500">
                <a:solidFill>
                  <a:srgbClr val="333F70"/>
                </a:solidFill>
                <a:latin typeface="Open Sans"/>
                <a:ea typeface="Open Sans"/>
                <a:cs typeface="Open Sans"/>
                <a:sym typeface="Open Sans"/>
              </a:rPr>
              <a:t>Examples: Hyperledger Fabric</a:t>
            </a:r>
          </a:p>
        </p:txBody>
      </p:sp>
      <p:sp>
        <p:nvSpPr>
          <p:cNvPr id="28" name="TextBox 28"/>
          <p:cNvSpPr txBox="1"/>
          <p:nvPr/>
        </p:nvSpPr>
        <p:spPr>
          <a:xfrm>
            <a:off x="9460260" y="4957465"/>
            <a:ext cx="7647831" cy="402134"/>
          </a:xfrm>
          <a:prstGeom prst="rect">
            <a:avLst/>
          </a:prstGeom>
        </p:spPr>
        <p:txBody>
          <a:bodyPr lIns="0" tIns="0" rIns="0" bIns="0" rtlCol="0" anchor="t">
            <a:spAutoFit/>
          </a:bodyPr>
          <a:lstStyle/>
          <a:p>
            <a:pPr marL="294085" lvl="2" indent="-98028" algn="l">
              <a:lnSpc>
                <a:spcPts val="2375"/>
              </a:lnSpc>
              <a:buFont typeface="Arial"/>
              <a:buChar char="⚬"/>
            </a:pPr>
            <a:r>
              <a:rPr lang="en-US" sz="1500">
                <a:solidFill>
                  <a:srgbClr val="333F70"/>
                </a:solidFill>
                <a:latin typeface="Open Sans"/>
                <a:ea typeface="Open Sans"/>
                <a:cs typeface="Open Sans"/>
                <a:sym typeface="Open Sans"/>
              </a:rPr>
              <a:t>Best for: Enterprise systems, internal audits</a:t>
            </a:r>
          </a:p>
        </p:txBody>
      </p:sp>
      <p:sp>
        <p:nvSpPr>
          <p:cNvPr id="29" name="TextBox 29"/>
          <p:cNvSpPr txBox="1"/>
          <p:nvPr/>
        </p:nvSpPr>
        <p:spPr>
          <a:xfrm>
            <a:off x="9460260" y="5331470"/>
            <a:ext cx="7647831" cy="402134"/>
          </a:xfrm>
          <a:prstGeom prst="rect">
            <a:avLst/>
          </a:prstGeom>
        </p:spPr>
        <p:txBody>
          <a:bodyPr lIns="0" tIns="0" rIns="0" bIns="0" rtlCol="0" anchor="t">
            <a:spAutoFit/>
          </a:bodyPr>
          <a:lstStyle/>
          <a:p>
            <a:pPr marL="294085" lvl="2" indent="-98028" algn="l">
              <a:lnSpc>
                <a:spcPts val="2375"/>
              </a:lnSpc>
              <a:buFont typeface="Arial"/>
              <a:buChar char="⚬"/>
            </a:pPr>
            <a:r>
              <a:rPr lang="en-US" sz="1500">
                <a:solidFill>
                  <a:srgbClr val="333F70"/>
                </a:solidFill>
                <a:latin typeface="Open Sans"/>
                <a:ea typeface="Open Sans"/>
                <a:cs typeface="Open Sans"/>
                <a:sym typeface="Open Sans"/>
              </a:rPr>
              <a:t>Trade-off: Less transparent, more centralized</a:t>
            </a:r>
          </a:p>
        </p:txBody>
      </p:sp>
      <p:sp>
        <p:nvSpPr>
          <p:cNvPr id="30" name="Freeform 30"/>
          <p:cNvSpPr/>
          <p:nvPr/>
        </p:nvSpPr>
        <p:spPr>
          <a:xfrm>
            <a:off x="945208" y="6131570"/>
            <a:ext cx="8117014" cy="3358706"/>
          </a:xfrm>
          <a:custGeom>
            <a:avLst/>
            <a:gdLst/>
            <a:ahLst/>
            <a:cxnLst/>
            <a:rect l="l" t="t" r="r" b="b"/>
            <a:pathLst>
              <a:path w="8117014" h="3358706">
                <a:moveTo>
                  <a:pt x="0" y="0"/>
                </a:moveTo>
                <a:lnTo>
                  <a:pt x="8117014" y="0"/>
                </a:lnTo>
                <a:lnTo>
                  <a:pt x="8117014" y="3358706"/>
                </a:lnTo>
                <a:lnTo>
                  <a:pt x="0" y="33587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1" name="Group 31"/>
          <p:cNvGrpSpPr/>
          <p:nvPr/>
        </p:nvGrpSpPr>
        <p:grpSpPr>
          <a:xfrm>
            <a:off x="988070" y="6174432"/>
            <a:ext cx="8031384" cy="575690"/>
            <a:chOff x="0" y="0"/>
            <a:chExt cx="10708512" cy="767587"/>
          </a:xfrm>
        </p:grpSpPr>
        <p:sp>
          <p:nvSpPr>
            <p:cNvPr id="32" name="Freeform 32"/>
            <p:cNvSpPr/>
            <p:nvPr/>
          </p:nvSpPr>
          <p:spPr>
            <a:xfrm>
              <a:off x="0" y="0"/>
              <a:ext cx="10708513" cy="767588"/>
            </a:xfrm>
            <a:custGeom>
              <a:avLst/>
              <a:gdLst/>
              <a:ahLst/>
              <a:cxnLst/>
              <a:rect l="l" t="t" r="r" b="b"/>
              <a:pathLst>
                <a:path w="10708513" h="767588">
                  <a:moveTo>
                    <a:pt x="0" y="61722"/>
                  </a:moveTo>
                  <a:cubicBezTo>
                    <a:pt x="0" y="27686"/>
                    <a:pt x="27686" y="0"/>
                    <a:pt x="61722" y="0"/>
                  </a:cubicBezTo>
                  <a:lnTo>
                    <a:pt x="10646791" y="0"/>
                  </a:lnTo>
                  <a:cubicBezTo>
                    <a:pt x="10680827" y="0"/>
                    <a:pt x="10708513" y="27686"/>
                    <a:pt x="10708513" y="61722"/>
                  </a:cubicBezTo>
                  <a:lnTo>
                    <a:pt x="10708513" y="705866"/>
                  </a:lnTo>
                  <a:cubicBezTo>
                    <a:pt x="10708513" y="739902"/>
                    <a:pt x="10680827" y="767588"/>
                    <a:pt x="10646791" y="767588"/>
                  </a:cubicBezTo>
                  <a:lnTo>
                    <a:pt x="61722" y="767588"/>
                  </a:lnTo>
                  <a:cubicBezTo>
                    <a:pt x="27686" y="767588"/>
                    <a:pt x="0" y="739902"/>
                    <a:pt x="0" y="705866"/>
                  </a:cubicBezTo>
                  <a:close/>
                </a:path>
              </a:pathLst>
            </a:custGeom>
            <a:solidFill>
              <a:srgbClr val="D6F5EE"/>
            </a:solidFill>
          </p:spPr>
        </p:sp>
      </p:grpSp>
      <p:grpSp>
        <p:nvGrpSpPr>
          <p:cNvPr id="33" name="Group 33"/>
          <p:cNvGrpSpPr/>
          <p:nvPr/>
        </p:nvGrpSpPr>
        <p:grpSpPr>
          <a:xfrm>
            <a:off x="4859834" y="6277570"/>
            <a:ext cx="287846" cy="359760"/>
            <a:chOff x="0" y="0"/>
            <a:chExt cx="383795" cy="479680"/>
          </a:xfrm>
        </p:grpSpPr>
        <p:sp>
          <p:nvSpPr>
            <p:cNvPr id="34" name="Freeform 34" descr="preencoded.png"/>
            <p:cNvSpPr/>
            <p:nvPr/>
          </p:nvSpPr>
          <p:spPr>
            <a:xfrm>
              <a:off x="0" y="0"/>
              <a:ext cx="383794" cy="479679"/>
            </a:xfrm>
            <a:custGeom>
              <a:avLst/>
              <a:gdLst/>
              <a:ahLst/>
              <a:cxnLst/>
              <a:rect l="l" t="t" r="r" b="b"/>
              <a:pathLst>
                <a:path w="383794" h="479679">
                  <a:moveTo>
                    <a:pt x="0" y="0"/>
                  </a:moveTo>
                  <a:lnTo>
                    <a:pt x="383794" y="0"/>
                  </a:lnTo>
                  <a:lnTo>
                    <a:pt x="383794" y="479679"/>
                  </a:lnTo>
                  <a:lnTo>
                    <a:pt x="0" y="479679"/>
                  </a:lnTo>
                  <a:lnTo>
                    <a:pt x="0" y="0"/>
                  </a:lnTo>
                  <a:close/>
                </a:path>
              </a:pathLst>
            </a:custGeom>
            <a:blipFill>
              <a:blip r:embed="rId9"/>
              <a:stretch>
                <a:fillRect t="-1117" b="-1118"/>
              </a:stretch>
            </a:blipFill>
          </p:spPr>
        </p:sp>
      </p:grpSp>
      <p:sp>
        <p:nvSpPr>
          <p:cNvPr id="35" name="TextBox 35"/>
          <p:cNvSpPr txBox="1"/>
          <p:nvPr/>
        </p:nvSpPr>
        <p:spPr>
          <a:xfrm>
            <a:off x="1179910" y="6865739"/>
            <a:ext cx="3520976" cy="376089"/>
          </a:xfrm>
          <a:prstGeom prst="rect">
            <a:avLst/>
          </a:prstGeom>
        </p:spPr>
        <p:txBody>
          <a:bodyPr lIns="0" tIns="0" rIns="0" bIns="0" rtlCol="0" anchor="t">
            <a:spAutoFit/>
          </a:bodyPr>
          <a:lstStyle/>
          <a:p>
            <a:pPr algn="l">
              <a:lnSpc>
                <a:spcPts val="2312"/>
              </a:lnSpc>
            </a:pPr>
            <a:r>
              <a:rPr lang="en-US" sz="1874" b="1">
                <a:solidFill>
                  <a:srgbClr val="333F70"/>
                </a:solidFill>
                <a:latin typeface="Arimo Bold"/>
                <a:ea typeface="Arimo Bold"/>
                <a:cs typeface="Arimo Bold"/>
                <a:sym typeface="Arimo Bold"/>
              </a:rPr>
              <a:t>Consortium Blockchain</a:t>
            </a:r>
          </a:p>
        </p:txBody>
      </p:sp>
      <p:sp>
        <p:nvSpPr>
          <p:cNvPr id="36" name="TextBox 36"/>
          <p:cNvSpPr txBox="1"/>
          <p:nvPr/>
        </p:nvSpPr>
        <p:spPr>
          <a:xfrm>
            <a:off x="1179910" y="7261623"/>
            <a:ext cx="7647682" cy="402134"/>
          </a:xfrm>
          <a:prstGeom prst="rect">
            <a:avLst/>
          </a:prstGeom>
        </p:spPr>
        <p:txBody>
          <a:bodyPr lIns="0" tIns="0" rIns="0" bIns="0" rtlCol="0" anchor="t">
            <a:spAutoFit/>
          </a:bodyPr>
          <a:lstStyle/>
          <a:p>
            <a:pPr algn="l">
              <a:lnSpc>
                <a:spcPts val="2375"/>
              </a:lnSpc>
            </a:pPr>
            <a:r>
              <a:rPr lang="en-US" sz="1500" b="1">
                <a:solidFill>
                  <a:srgbClr val="333F70"/>
                </a:solidFill>
                <a:latin typeface="Open Sans Bold"/>
                <a:ea typeface="Open Sans Bold"/>
                <a:cs typeface="Open Sans Bold"/>
                <a:sym typeface="Open Sans Bold"/>
              </a:rPr>
              <a:t>Group-Controlled</a:t>
            </a:r>
          </a:p>
        </p:txBody>
      </p:sp>
      <p:sp>
        <p:nvSpPr>
          <p:cNvPr id="37" name="TextBox 37"/>
          <p:cNvSpPr txBox="1"/>
          <p:nvPr/>
        </p:nvSpPr>
        <p:spPr>
          <a:xfrm>
            <a:off x="1179910" y="7683550"/>
            <a:ext cx="7647682" cy="402134"/>
          </a:xfrm>
          <a:prstGeom prst="rect">
            <a:avLst/>
          </a:prstGeom>
        </p:spPr>
        <p:txBody>
          <a:bodyPr lIns="0" tIns="0" rIns="0" bIns="0" rtlCol="0" anchor="t">
            <a:spAutoFit/>
          </a:bodyPr>
          <a:lstStyle/>
          <a:p>
            <a:pPr algn="l">
              <a:lnSpc>
                <a:spcPts val="2375"/>
              </a:lnSpc>
            </a:pPr>
            <a:r>
              <a:rPr lang="en-US" sz="1500">
                <a:solidFill>
                  <a:srgbClr val="333F70"/>
                </a:solidFill>
                <a:latin typeface="Open Sans"/>
                <a:ea typeface="Open Sans"/>
                <a:cs typeface="Open Sans"/>
                <a:sym typeface="Open Sans"/>
              </a:rPr>
              <a:t>Managed by a pre-selected group of organizations rather than a single entity.</a:t>
            </a:r>
          </a:p>
        </p:txBody>
      </p:sp>
      <p:sp>
        <p:nvSpPr>
          <p:cNvPr id="38" name="TextBox 38"/>
          <p:cNvSpPr txBox="1"/>
          <p:nvPr/>
        </p:nvSpPr>
        <p:spPr>
          <a:xfrm>
            <a:off x="1179910" y="8105477"/>
            <a:ext cx="7647682" cy="402134"/>
          </a:xfrm>
          <a:prstGeom prst="rect">
            <a:avLst/>
          </a:prstGeom>
        </p:spPr>
        <p:txBody>
          <a:bodyPr lIns="0" tIns="0" rIns="0" bIns="0" rtlCol="0" anchor="t">
            <a:spAutoFit/>
          </a:bodyPr>
          <a:lstStyle/>
          <a:p>
            <a:pPr marL="294085" lvl="2" indent="-98028" algn="l">
              <a:lnSpc>
                <a:spcPts val="2375"/>
              </a:lnSpc>
              <a:buFont typeface="Arial"/>
              <a:buChar char="⚬"/>
            </a:pPr>
            <a:r>
              <a:rPr lang="en-US" sz="1500">
                <a:solidFill>
                  <a:srgbClr val="333F70"/>
                </a:solidFill>
                <a:latin typeface="Open Sans"/>
                <a:ea typeface="Open Sans"/>
                <a:cs typeface="Open Sans"/>
                <a:sym typeface="Open Sans"/>
              </a:rPr>
              <a:t>Examples: R3 Corda, Energy Web Chain</a:t>
            </a:r>
          </a:p>
        </p:txBody>
      </p:sp>
      <p:sp>
        <p:nvSpPr>
          <p:cNvPr id="39" name="TextBox 39"/>
          <p:cNvSpPr txBox="1"/>
          <p:nvPr/>
        </p:nvSpPr>
        <p:spPr>
          <a:xfrm>
            <a:off x="1179910" y="8479482"/>
            <a:ext cx="7647682" cy="402134"/>
          </a:xfrm>
          <a:prstGeom prst="rect">
            <a:avLst/>
          </a:prstGeom>
        </p:spPr>
        <p:txBody>
          <a:bodyPr lIns="0" tIns="0" rIns="0" bIns="0" rtlCol="0" anchor="t">
            <a:spAutoFit/>
          </a:bodyPr>
          <a:lstStyle/>
          <a:p>
            <a:pPr marL="294085" lvl="2" indent="-98028" algn="l">
              <a:lnSpc>
                <a:spcPts val="2375"/>
              </a:lnSpc>
              <a:buFont typeface="Arial"/>
              <a:buChar char="⚬"/>
            </a:pPr>
            <a:r>
              <a:rPr lang="en-US" sz="1500">
                <a:solidFill>
                  <a:srgbClr val="333F70"/>
                </a:solidFill>
                <a:latin typeface="Open Sans"/>
                <a:ea typeface="Open Sans"/>
                <a:cs typeface="Open Sans"/>
                <a:sym typeface="Open Sans"/>
              </a:rPr>
              <a:t>Best for: Banking consortiums, industry collaborations</a:t>
            </a:r>
          </a:p>
        </p:txBody>
      </p:sp>
      <p:sp>
        <p:nvSpPr>
          <p:cNvPr id="40" name="TextBox 40"/>
          <p:cNvSpPr txBox="1"/>
          <p:nvPr/>
        </p:nvSpPr>
        <p:spPr>
          <a:xfrm>
            <a:off x="1179910" y="8853488"/>
            <a:ext cx="7647682" cy="402134"/>
          </a:xfrm>
          <a:prstGeom prst="rect">
            <a:avLst/>
          </a:prstGeom>
        </p:spPr>
        <p:txBody>
          <a:bodyPr lIns="0" tIns="0" rIns="0" bIns="0" rtlCol="0" anchor="t">
            <a:spAutoFit/>
          </a:bodyPr>
          <a:lstStyle/>
          <a:p>
            <a:pPr marL="294085" lvl="2" indent="-98028" algn="l">
              <a:lnSpc>
                <a:spcPts val="2375"/>
              </a:lnSpc>
              <a:buFont typeface="Arial"/>
              <a:buChar char="⚬"/>
            </a:pPr>
            <a:r>
              <a:rPr lang="en-US" sz="1500">
                <a:solidFill>
                  <a:srgbClr val="333F70"/>
                </a:solidFill>
                <a:latin typeface="Open Sans"/>
                <a:ea typeface="Open Sans"/>
                <a:cs typeface="Open Sans"/>
                <a:sym typeface="Open Sans"/>
              </a:rPr>
              <a:t>Trade-off: Partially decentralized</a:t>
            </a:r>
          </a:p>
        </p:txBody>
      </p:sp>
      <p:sp>
        <p:nvSpPr>
          <p:cNvPr id="41" name="Freeform 41"/>
          <p:cNvSpPr/>
          <p:nvPr/>
        </p:nvSpPr>
        <p:spPr>
          <a:xfrm>
            <a:off x="9225557" y="6131570"/>
            <a:ext cx="8117205" cy="3358706"/>
          </a:xfrm>
          <a:custGeom>
            <a:avLst/>
            <a:gdLst/>
            <a:ahLst/>
            <a:cxnLst/>
            <a:rect l="l" t="t" r="r" b="b"/>
            <a:pathLst>
              <a:path w="8117205" h="3358706">
                <a:moveTo>
                  <a:pt x="0" y="0"/>
                </a:moveTo>
                <a:lnTo>
                  <a:pt x="8117205" y="0"/>
                </a:lnTo>
                <a:lnTo>
                  <a:pt x="8117205" y="3358706"/>
                </a:lnTo>
                <a:lnTo>
                  <a:pt x="0" y="33587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42" name="Group 42"/>
          <p:cNvGrpSpPr/>
          <p:nvPr/>
        </p:nvGrpSpPr>
        <p:grpSpPr>
          <a:xfrm>
            <a:off x="9268420" y="6174432"/>
            <a:ext cx="8031480" cy="575690"/>
            <a:chOff x="0" y="0"/>
            <a:chExt cx="10708640" cy="767587"/>
          </a:xfrm>
        </p:grpSpPr>
        <p:sp>
          <p:nvSpPr>
            <p:cNvPr id="43" name="Freeform 43"/>
            <p:cNvSpPr/>
            <p:nvPr/>
          </p:nvSpPr>
          <p:spPr>
            <a:xfrm>
              <a:off x="0" y="0"/>
              <a:ext cx="10708640" cy="767588"/>
            </a:xfrm>
            <a:custGeom>
              <a:avLst/>
              <a:gdLst/>
              <a:ahLst/>
              <a:cxnLst/>
              <a:rect l="l" t="t" r="r" b="b"/>
              <a:pathLst>
                <a:path w="10708640" h="767588">
                  <a:moveTo>
                    <a:pt x="0" y="61722"/>
                  </a:moveTo>
                  <a:cubicBezTo>
                    <a:pt x="0" y="27686"/>
                    <a:pt x="27686" y="0"/>
                    <a:pt x="61722" y="0"/>
                  </a:cubicBezTo>
                  <a:lnTo>
                    <a:pt x="10646918" y="0"/>
                  </a:lnTo>
                  <a:cubicBezTo>
                    <a:pt x="10680954" y="0"/>
                    <a:pt x="10708640" y="27686"/>
                    <a:pt x="10708640" y="61722"/>
                  </a:cubicBezTo>
                  <a:lnTo>
                    <a:pt x="10708640" y="705866"/>
                  </a:lnTo>
                  <a:cubicBezTo>
                    <a:pt x="10708640" y="739902"/>
                    <a:pt x="10680954" y="767588"/>
                    <a:pt x="10646918" y="767588"/>
                  </a:cubicBezTo>
                  <a:lnTo>
                    <a:pt x="61722" y="767588"/>
                  </a:lnTo>
                  <a:cubicBezTo>
                    <a:pt x="27686" y="767588"/>
                    <a:pt x="0" y="739902"/>
                    <a:pt x="0" y="705866"/>
                  </a:cubicBezTo>
                  <a:close/>
                </a:path>
              </a:pathLst>
            </a:custGeom>
            <a:solidFill>
              <a:srgbClr val="D6F5EE"/>
            </a:solidFill>
          </p:spPr>
        </p:sp>
      </p:grpSp>
      <p:grpSp>
        <p:nvGrpSpPr>
          <p:cNvPr id="44" name="Group 44"/>
          <p:cNvGrpSpPr/>
          <p:nvPr/>
        </p:nvGrpSpPr>
        <p:grpSpPr>
          <a:xfrm>
            <a:off x="13140184" y="6277570"/>
            <a:ext cx="287846" cy="359760"/>
            <a:chOff x="0" y="0"/>
            <a:chExt cx="383795" cy="479680"/>
          </a:xfrm>
        </p:grpSpPr>
        <p:sp>
          <p:nvSpPr>
            <p:cNvPr id="45" name="Freeform 45" descr="preencoded.png"/>
            <p:cNvSpPr/>
            <p:nvPr/>
          </p:nvSpPr>
          <p:spPr>
            <a:xfrm>
              <a:off x="0" y="0"/>
              <a:ext cx="383794" cy="479679"/>
            </a:xfrm>
            <a:custGeom>
              <a:avLst/>
              <a:gdLst/>
              <a:ahLst/>
              <a:cxnLst/>
              <a:rect l="l" t="t" r="r" b="b"/>
              <a:pathLst>
                <a:path w="383794" h="479679">
                  <a:moveTo>
                    <a:pt x="0" y="0"/>
                  </a:moveTo>
                  <a:lnTo>
                    <a:pt x="383794" y="0"/>
                  </a:lnTo>
                  <a:lnTo>
                    <a:pt x="383794" y="479679"/>
                  </a:lnTo>
                  <a:lnTo>
                    <a:pt x="0" y="479679"/>
                  </a:lnTo>
                  <a:lnTo>
                    <a:pt x="0" y="0"/>
                  </a:lnTo>
                  <a:close/>
                </a:path>
              </a:pathLst>
            </a:custGeom>
            <a:blipFill>
              <a:blip r:embed="rId10"/>
              <a:stretch>
                <a:fillRect t="-1117" b="-1118"/>
              </a:stretch>
            </a:blipFill>
          </p:spPr>
        </p:sp>
      </p:grpSp>
      <p:sp>
        <p:nvSpPr>
          <p:cNvPr id="46" name="TextBox 46"/>
          <p:cNvSpPr txBox="1"/>
          <p:nvPr/>
        </p:nvSpPr>
        <p:spPr>
          <a:xfrm>
            <a:off x="9460260" y="6865739"/>
            <a:ext cx="2733824" cy="376089"/>
          </a:xfrm>
          <a:prstGeom prst="rect">
            <a:avLst/>
          </a:prstGeom>
        </p:spPr>
        <p:txBody>
          <a:bodyPr lIns="0" tIns="0" rIns="0" bIns="0" rtlCol="0" anchor="t">
            <a:spAutoFit/>
          </a:bodyPr>
          <a:lstStyle/>
          <a:p>
            <a:pPr algn="l">
              <a:lnSpc>
                <a:spcPts val="2312"/>
              </a:lnSpc>
            </a:pPr>
            <a:r>
              <a:rPr lang="en-US" sz="1874" b="1">
                <a:solidFill>
                  <a:srgbClr val="333F70"/>
                </a:solidFill>
                <a:latin typeface="Arimo Bold"/>
                <a:ea typeface="Arimo Bold"/>
                <a:cs typeface="Arimo Bold"/>
                <a:sym typeface="Arimo Bold"/>
              </a:rPr>
              <a:t>Hybrid Blockchain</a:t>
            </a:r>
          </a:p>
        </p:txBody>
      </p:sp>
      <p:sp>
        <p:nvSpPr>
          <p:cNvPr id="47" name="TextBox 47"/>
          <p:cNvSpPr txBox="1"/>
          <p:nvPr/>
        </p:nvSpPr>
        <p:spPr>
          <a:xfrm>
            <a:off x="9460260" y="7261623"/>
            <a:ext cx="7647831" cy="402134"/>
          </a:xfrm>
          <a:prstGeom prst="rect">
            <a:avLst/>
          </a:prstGeom>
        </p:spPr>
        <p:txBody>
          <a:bodyPr lIns="0" tIns="0" rIns="0" bIns="0" rtlCol="0" anchor="t">
            <a:spAutoFit/>
          </a:bodyPr>
          <a:lstStyle/>
          <a:p>
            <a:pPr algn="l">
              <a:lnSpc>
                <a:spcPts val="2375"/>
              </a:lnSpc>
            </a:pPr>
            <a:r>
              <a:rPr lang="en-US" sz="1500" b="1">
                <a:solidFill>
                  <a:srgbClr val="333F70"/>
                </a:solidFill>
                <a:latin typeface="Open Sans Bold"/>
                <a:ea typeface="Open Sans Bold"/>
                <a:cs typeface="Open Sans Bold"/>
                <a:sym typeface="Open Sans Bold"/>
              </a:rPr>
              <a:t>Best of Both Worlds</a:t>
            </a:r>
          </a:p>
        </p:txBody>
      </p:sp>
      <p:sp>
        <p:nvSpPr>
          <p:cNvPr id="48" name="TextBox 48"/>
          <p:cNvSpPr txBox="1"/>
          <p:nvPr/>
        </p:nvSpPr>
        <p:spPr>
          <a:xfrm>
            <a:off x="9460260" y="7683550"/>
            <a:ext cx="7647831" cy="402134"/>
          </a:xfrm>
          <a:prstGeom prst="rect">
            <a:avLst/>
          </a:prstGeom>
        </p:spPr>
        <p:txBody>
          <a:bodyPr lIns="0" tIns="0" rIns="0" bIns="0" rtlCol="0" anchor="t">
            <a:spAutoFit/>
          </a:bodyPr>
          <a:lstStyle/>
          <a:p>
            <a:pPr algn="l">
              <a:lnSpc>
                <a:spcPts val="2375"/>
              </a:lnSpc>
            </a:pPr>
            <a:r>
              <a:rPr lang="en-US" sz="1500">
                <a:solidFill>
                  <a:srgbClr val="333F70"/>
                </a:solidFill>
                <a:latin typeface="Open Sans"/>
                <a:ea typeface="Open Sans"/>
                <a:cs typeface="Open Sans"/>
                <a:sym typeface="Open Sans"/>
              </a:rPr>
              <a:t>Combines public and private features, controlling what data is public vs. restricted.</a:t>
            </a:r>
          </a:p>
        </p:txBody>
      </p:sp>
      <p:sp>
        <p:nvSpPr>
          <p:cNvPr id="49" name="TextBox 49"/>
          <p:cNvSpPr txBox="1"/>
          <p:nvPr/>
        </p:nvSpPr>
        <p:spPr>
          <a:xfrm>
            <a:off x="9460260" y="8105477"/>
            <a:ext cx="7647831" cy="402134"/>
          </a:xfrm>
          <a:prstGeom prst="rect">
            <a:avLst/>
          </a:prstGeom>
        </p:spPr>
        <p:txBody>
          <a:bodyPr lIns="0" tIns="0" rIns="0" bIns="0" rtlCol="0" anchor="t">
            <a:spAutoFit/>
          </a:bodyPr>
          <a:lstStyle/>
          <a:p>
            <a:pPr marL="294085" lvl="2" indent="-98028" algn="l">
              <a:lnSpc>
                <a:spcPts val="2375"/>
              </a:lnSpc>
              <a:buFont typeface="Arial"/>
              <a:buChar char="⚬"/>
            </a:pPr>
            <a:r>
              <a:rPr lang="en-US" sz="1500">
                <a:solidFill>
                  <a:srgbClr val="333F70"/>
                </a:solidFill>
                <a:latin typeface="Open Sans"/>
                <a:ea typeface="Open Sans"/>
                <a:cs typeface="Open Sans"/>
                <a:sym typeface="Open Sans"/>
              </a:rPr>
              <a:t>Examples: Dragonchain, XinFin</a:t>
            </a:r>
          </a:p>
        </p:txBody>
      </p:sp>
      <p:sp>
        <p:nvSpPr>
          <p:cNvPr id="50" name="TextBox 50"/>
          <p:cNvSpPr txBox="1"/>
          <p:nvPr/>
        </p:nvSpPr>
        <p:spPr>
          <a:xfrm>
            <a:off x="9460260" y="8479482"/>
            <a:ext cx="7647831" cy="402134"/>
          </a:xfrm>
          <a:prstGeom prst="rect">
            <a:avLst/>
          </a:prstGeom>
        </p:spPr>
        <p:txBody>
          <a:bodyPr lIns="0" tIns="0" rIns="0" bIns="0" rtlCol="0" anchor="t">
            <a:spAutoFit/>
          </a:bodyPr>
          <a:lstStyle/>
          <a:p>
            <a:pPr marL="294085" lvl="2" indent="-98028" algn="l">
              <a:lnSpc>
                <a:spcPts val="2375"/>
              </a:lnSpc>
              <a:buFont typeface="Arial"/>
              <a:buChar char="⚬"/>
            </a:pPr>
            <a:r>
              <a:rPr lang="en-US" sz="1500">
                <a:solidFill>
                  <a:srgbClr val="333F70"/>
                </a:solidFill>
                <a:latin typeface="Open Sans"/>
                <a:ea typeface="Open Sans"/>
                <a:cs typeface="Open Sans"/>
                <a:sym typeface="Open Sans"/>
              </a:rPr>
              <a:t>Best for: Healthcare, real estate, regulated industries</a:t>
            </a:r>
          </a:p>
        </p:txBody>
      </p:sp>
      <p:sp>
        <p:nvSpPr>
          <p:cNvPr id="51" name="TextBox 51"/>
          <p:cNvSpPr txBox="1"/>
          <p:nvPr/>
        </p:nvSpPr>
        <p:spPr>
          <a:xfrm>
            <a:off x="9460260" y="8853488"/>
            <a:ext cx="7647831" cy="402134"/>
          </a:xfrm>
          <a:prstGeom prst="rect">
            <a:avLst/>
          </a:prstGeom>
        </p:spPr>
        <p:txBody>
          <a:bodyPr lIns="0" tIns="0" rIns="0" bIns="0" rtlCol="0" anchor="t">
            <a:spAutoFit/>
          </a:bodyPr>
          <a:lstStyle/>
          <a:p>
            <a:pPr marL="294085" lvl="2" indent="-98028" algn="l">
              <a:lnSpc>
                <a:spcPts val="2375"/>
              </a:lnSpc>
              <a:buFont typeface="Arial"/>
              <a:buChar char="⚬"/>
            </a:pPr>
            <a:r>
              <a:rPr lang="en-US" sz="1500">
                <a:solidFill>
                  <a:srgbClr val="333F70"/>
                </a:solidFill>
                <a:latin typeface="Open Sans"/>
                <a:ea typeface="Open Sans"/>
                <a:cs typeface="Open Sans"/>
                <a:sym typeface="Open Sans"/>
              </a:rPr>
              <a:t>Trade-off: More complex to implement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6F5EE"/>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grpSp>
        <p:nvGrpSpPr>
          <p:cNvPr id="6" name="Group 6"/>
          <p:cNvGrpSpPr/>
          <p:nvPr/>
        </p:nvGrpSpPr>
        <p:grpSpPr>
          <a:xfrm>
            <a:off x="16049019" y="9686925"/>
            <a:ext cx="2153256" cy="514350"/>
            <a:chOff x="0" y="0"/>
            <a:chExt cx="2871008" cy="685800"/>
          </a:xfrm>
        </p:grpSpPr>
        <p:sp>
          <p:nvSpPr>
            <p:cNvPr id="7" name="Freeform 7" descr="preencoded.png">
              <a:hlinkClick r:id="rId2"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blipFill>
              <a:blip r:embed="rId3"/>
              <a:stretch>
                <a:fillRect r="-1"/>
              </a:stretch>
            </a:blipFill>
          </p:spPr>
        </p:sp>
      </p:grpSp>
      <p:grpSp>
        <p:nvGrpSpPr>
          <p:cNvPr id="8" name="Group 8"/>
          <p:cNvGrpSpPr/>
          <p:nvPr/>
        </p:nvGrpSpPr>
        <p:grpSpPr>
          <a:xfrm>
            <a:off x="11430000" y="0"/>
            <a:ext cx="6858000" cy="10287000"/>
            <a:chOff x="0" y="0"/>
            <a:chExt cx="9144000" cy="13716000"/>
          </a:xfrm>
        </p:grpSpPr>
        <p:sp>
          <p:nvSpPr>
            <p:cNvPr id="9" name="Freeform 9"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4"/>
              <a:stretch>
                <a:fillRect/>
              </a:stretch>
            </a:blipFill>
          </p:spPr>
        </p:sp>
      </p:grpSp>
      <p:sp>
        <p:nvSpPr>
          <p:cNvPr id="10" name="TextBox 10"/>
          <p:cNvSpPr txBox="1"/>
          <p:nvPr/>
        </p:nvSpPr>
        <p:spPr>
          <a:xfrm>
            <a:off x="992238" y="2939206"/>
            <a:ext cx="6219230" cy="542032"/>
          </a:xfrm>
          <a:prstGeom prst="rect">
            <a:avLst/>
          </a:prstGeom>
        </p:spPr>
        <p:txBody>
          <a:bodyPr lIns="0" tIns="0" rIns="0" bIns="0" rtlCol="0" anchor="t">
            <a:spAutoFit/>
          </a:bodyPr>
          <a:lstStyle/>
          <a:p>
            <a:pPr algn="l">
              <a:lnSpc>
                <a:spcPts val="3937"/>
              </a:lnSpc>
            </a:pPr>
            <a:r>
              <a:rPr lang="en-US" sz="3125" b="1">
                <a:solidFill>
                  <a:srgbClr val="333F70"/>
                </a:solidFill>
                <a:latin typeface="Arimo Bold"/>
                <a:ea typeface="Arimo Bold"/>
                <a:cs typeface="Arimo Bold"/>
                <a:sym typeface="Arimo Bold"/>
              </a:rPr>
              <a:t>Consensus Mechanisms</a:t>
            </a:r>
          </a:p>
        </p:txBody>
      </p:sp>
      <p:sp>
        <p:nvSpPr>
          <p:cNvPr id="11" name="TextBox 11"/>
          <p:cNvSpPr txBox="1"/>
          <p:nvPr/>
        </p:nvSpPr>
        <p:spPr>
          <a:xfrm>
            <a:off x="992238" y="3665935"/>
            <a:ext cx="9445526" cy="315218"/>
          </a:xfrm>
          <a:prstGeom prst="rect">
            <a:avLst/>
          </a:prstGeom>
        </p:spPr>
        <p:txBody>
          <a:bodyPr lIns="0" tIns="0" rIns="0" bIns="0" rtlCol="0" anchor="t">
            <a:spAutoFit/>
          </a:bodyPr>
          <a:lstStyle/>
          <a:p>
            <a:pPr algn="l">
              <a:lnSpc>
                <a:spcPts val="2000"/>
              </a:lnSpc>
            </a:pPr>
            <a:r>
              <a:rPr lang="en-US" sz="1249">
                <a:solidFill>
                  <a:srgbClr val="333F70"/>
                </a:solidFill>
                <a:latin typeface="Open Sans"/>
                <a:ea typeface="Open Sans"/>
                <a:cs typeface="Open Sans"/>
                <a:sym typeface="Open Sans"/>
              </a:rPr>
              <a:t>These are protocols through which all network participants agree on the validity of new transactions.</a:t>
            </a:r>
          </a:p>
        </p:txBody>
      </p:sp>
      <p:grpSp>
        <p:nvGrpSpPr>
          <p:cNvPr id="12" name="Group 12"/>
          <p:cNvGrpSpPr/>
          <p:nvPr/>
        </p:nvGrpSpPr>
        <p:grpSpPr>
          <a:xfrm>
            <a:off x="987475" y="4157662"/>
            <a:ext cx="372219" cy="372219"/>
            <a:chOff x="0" y="0"/>
            <a:chExt cx="496292" cy="496292"/>
          </a:xfrm>
        </p:grpSpPr>
        <p:sp>
          <p:nvSpPr>
            <p:cNvPr id="13" name="Freeform 13"/>
            <p:cNvSpPr/>
            <p:nvPr/>
          </p:nvSpPr>
          <p:spPr>
            <a:xfrm>
              <a:off x="6350" y="6350"/>
              <a:ext cx="483616" cy="483616"/>
            </a:xfrm>
            <a:custGeom>
              <a:avLst/>
              <a:gdLst/>
              <a:ahLst/>
              <a:cxnLst/>
              <a:rect l="l" t="t" r="r" b="b"/>
              <a:pathLst>
                <a:path w="483616" h="483616">
                  <a:moveTo>
                    <a:pt x="0" y="90297"/>
                  </a:moveTo>
                  <a:cubicBezTo>
                    <a:pt x="0" y="40386"/>
                    <a:pt x="40386" y="0"/>
                    <a:pt x="90297" y="0"/>
                  </a:cubicBezTo>
                  <a:lnTo>
                    <a:pt x="393319" y="0"/>
                  </a:lnTo>
                  <a:cubicBezTo>
                    <a:pt x="443230" y="0"/>
                    <a:pt x="483616" y="40386"/>
                    <a:pt x="483616" y="90297"/>
                  </a:cubicBezTo>
                  <a:lnTo>
                    <a:pt x="483616" y="393319"/>
                  </a:lnTo>
                  <a:cubicBezTo>
                    <a:pt x="483616" y="443230"/>
                    <a:pt x="443230" y="483616"/>
                    <a:pt x="393319" y="483616"/>
                  </a:cubicBezTo>
                  <a:lnTo>
                    <a:pt x="90297" y="483616"/>
                  </a:lnTo>
                  <a:cubicBezTo>
                    <a:pt x="40386" y="483616"/>
                    <a:pt x="0" y="443103"/>
                    <a:pt x="0" y="393319"/>
                  </a:cubicBezTo>
                  <a:close/>
                </a:path>
              </a:pathLst>
            </a:custGeom>
            <a:solidFill>
              <a:srgbClr val="D6F5EE"/>
            </a:solidFill>
          </p:spPr>
        </p:sp>
        <p:sp>
          <p:nvSpPr>
            <p:cNvPr id="14" name="Freeform 14"/>
            <p:cNvSpPr/>
            <p:nvPr/>
          </p:nvSpPr>
          <p:spPr>
            <a:xfrm>
              <a:off x="0" y="0"/>
              <a:ext cx="496316" cy="496316"/>
            </a:xfrm>
            <a:custGeom>
              <a:avLst/>
              <a:gdLst/>
              <a:ahLst/>
              <a:cxnLst/>
              <a:rect l="l" t="t" r="r" b="b"/>
              <a:pathLst>
                <a:path w="496316" h="496316">
                  <a:moveTo>
                    <a:pt x="0" y="96647"/>
                  </a:moveTo>
                  <a:cubicBezTo>
                    <a:pt x="0" y="43307"/>
                    <a:pt x="43307" y="0"/>
                    <a:pt x="96647" y="0"/>
                  </a:cubicBezTo>
                  <a:lnTo>
                    <a:pt x="399669" y="0"/>
                  </a:lnTo>
                  <a:lnTo>
                    <a:pt x="399669" y="6350"/>
                  </a:lnTo>
                  <a:lnTo>
                    <a:pt x="399669" y="0"/>
                  </a:lnTo>
                  <a:lnTo>
                    <a:pt x="399669" y="6350"/>
                  </a:lnTo>
                  <a:lnTo>
                    <a:pt x="399669" y="0"/>
                  </a:lnTo>
                  <a:cubicBezTo>
                    <a:pt x="453009" y="0"/>
                    <a:pt x="496316" y="43307"/>
                    <a:pt x="496316" y="96647"/>
                  </a:cubicBezTo>
                  <a:lnTo>
                    <a:pt x="496316" y="399669"/>
                  </a:lnTo>
                  <a:lnTo>
                    <a:pt x="489966" y="399669"/>
                  </a:lnTo>
                  <a:lnTo>
                    <a:pt x="496316" y="399669"/>
                  </a:lnTo>
                  <a:cubicBezTo>
                    <a:pt x="496316" y="453009"/>
                    <a:pt x="453009" y="496316"/>
                    <a:pt x="399669" y="496316"/>
                  </a:cubicBezTo>
                  <a:lnTo>
                    <a:pt x="399669" y="489966"/>
                  </a:lnTo>
                  <a:lnTo>
                    <a:pt x="399669" y="496316"/>
                  </a:lnTo>
                  <a:lnTo>
                    <a:pt x="96647" y="496316"/>
                  </a:lnTo>
                  <a:lnTo>
                    <a:pt x="96647" y="489966"/>
                  </a:lnTo>
                  <a:lnTo>
                    <a:pt x="96647" y="496316"/>
                  </a:lnTo>
                  <a:cubicBezTo>
                    <a:pt x="43307" y="496316"/>
                    <a:pt x="0" y="453009"/>
                    <a:pt x="0" y="399669"/>
                  </a:cubicBezTo>
                  <a:lnTo>
                    <a:pt x="0" y="96647"/>
                  </a:lnTo>
                  <a:lnTo>
                    <a:pt x="6350" y="96647"/>
                  </a:lnTo>
                  <a:lnTo>
                    <a:pt x="0" y="96647"/>
                  </a:lnTo>
                  <a:moveTo>
                    <a:pt x="12700" y="96647"/>
                  </a:moveTo>
                  <a:lnTo>
                    <a:pt x="12700" y="399669"/>
                  </a:lnTo>
                  <a:lnTo>
                    <a:pt x="6350" y="399669"/>
                  </a:lnTo>
                  <a:lnTo>
                    <a:pt x="12700" y="399669"/>
                  </a:lnTo>
                  <a:cubicBezTo>
                    <a:pt x="12700" y="446024"/>
                    <a:pt x="50292" y="483616"/>
                    <a:pt x="96647" y="483616"/>
                  </a:cubicBezTo>
                  <a:lnTo>
                    <a:pt x="399669" y="483616"/>
                  </a:lnTo>
                  <a:cubicBezTo>
                    <a:pt x="446024" y="483616"/>
                    <a:pt x="483616" y="446024"/>
                    <a:pt x="483616" y="399669"/>
                  </a:cubicBezTo>
                  <a:lnTo>
                    <a:pt x="483616" y="96647"/>
                  </a:lnTo>
                  <a:lnTo>
                    <a:pt x="489966" y="96647"/>
                  </a:lnTo>
                  <a:lnTo>
                    <a:pt x="483616" y="96647"/>
                  </a:lnTo>
                  <a:cubicBezTo>
                    <a:pt x="483616" y="50292"/>
                    <a:pt x="446024" y="12700"/>
                    <a:pt x="399669" y="12700"/>
                  </a:cubicBezTo>
                  <a:lnTo>
                    <a:pt x="96647" y="12700"/>
                  </a:lnTo>
                  <a:lnTo>
                    <a:pt x="96647" y="6350"/>
                  </a:lnTo>
                  <a:lnTo>
                    <a:pt x="96647" y="12700"/>
                  </a:lnTo>
                  <a:cubicBezTo>
                    <a:pt x="50292" y="12700"/>
                    <a:pt x="12700" y="50292"/>
                    <a:pt x="12700" y="96647"/>
                  </a:cubicBezTo>
                  <a:close/>
                </a:path>
              </a:pathLst>
            </a:custGeom>
            <a:solidFill>
              <a:srgbClr val="BCDBD4"/>
            </a:solidFill>
          </p:spPr>
        </p:sp>
      </p:grpSp>
      <p:sp>
        <p:nvSpPr>
          <p:cNvPr id="15" name="TextBox 15"/>
          <p:cNvSpPr txBox="1"/>
          <p:nvPr/>
        </p:nvSpPr>
        <p:spPr>
          <a:xfrm>
            <a:off x="1052588" y="4202087"/>
            <a:ext cx="241846" cy="292745"/>
          </a:xfrm>
          <a:prstGeom prst="rect">
            <a:avLst/>
          </a:prstGeom>
        </p:spPr>
        <p:txBody>
          <a:bodyPr lIns="0" tIns="0" rIns="0" bIns="0" rtlCol="0" anchor="t">
            <a:spAutoFit/>
          </a:bodyPr>
          <a:lstStyle/>
          <a:p>
            <a:pPr algn="ctr">
              <a:lnSpc>
                <a:spcPts val="1874"/>
              </a:lnSpc>
            </a:pPr>
            <a:r>
              <a:rPr lang="en-US" sz="1874" b="1">
                <a:solidFill>
                  <a:srgbClr val="333F70"/>
                </a:solidFill>
                <a:latin typeface="Arimo Bold"/>
                <a:ea typeface="Arimo Bold"/>
                <a:cs typeface="Arimo Bold"/>
                <a:sym typeface="Arimo Bold"/>
              </a:rPr>
              <a:t>1</a:t>
            </a:r>
          </a:p>
        </p:txBody>
      </p:sp>
      <p:sp>
        <p:nvSpPr>
          <p:cNvPr id="16" name="TextBox 16"/>
          <p:cNvSpPr txBox="1"/>
          <p:nvPr/>
        </p:nvSpPr>
        <p:spPr>
          <a:xfrm>
            <a:off x="1516112" y="4198739"/>
            <a:ext cx="2541538" cy="270867"/>
          </a:xfrm>
          <a:prstGeom prst="rect">
            <a:avLst/>
          </a:prstGeom>
        </p:spPr>
        <p:txBody>
          <a:bodyPr lIns="0" tIns="0" rIns="0" bIns="0" rtlCol="0" anchor="t">
            <a:spAutoFit/>
          </a:bodyPr>
          <a:lstStyle/>
          <a:p>
            <a:pPr algn="l">
              <a:lnSpc>
                <a:spcPts val="1937"/>
              </a:lnSpc>
            </a:pPr>
            <a:r>
              <a:rPr lang="en-US" sz="1562" b="1">
                <a:solidFill>
                  <a:srgbClr val="333F70"/>
                </a:solidFill>
                <a:latin typeface="Arimo Bold"/>
                <a:ea typeface="Arimo Bold"/>
                <a:cs typeface="Arimo Bold"/>
                <a:sym typeface="Arimo Bold"/>
              </a:rPr>
              <a:t>Proof of Work (PoW)</a:t>
            </a:r>
          </a:p>
        </p:txBody>
      </p:sp>
      <p:sp>
        <p:nvSpPr>
          <p:cNvPr id="17" name="TextBox 17"/>
          <p:cNvSpPr txBox="1"/>
          <p:nvPr/>
        </p:nvSpPr>
        <p:spPr>
          <a:xfrm>
            <a:off x="1516112" y="4509195"/>
            <a:ext cx="8921651" cy="315218"/>
          </a:xfrm>
          <a:prstGeom prst="rect">
            <a:avLst/>
          </a:prstGeom>
        </p:spPr>
        <p:txBody>
          <a:bodyPr lIns="0" tIns="0" rIns="0" bIns="0" rtlCol="0" anchor="t">
            <a:spAutoFit/>
          </a:bodyPr>
          <a:lstStyle/>
          <a:p>
            <a:pPr algn="l">
              <a:lnSpc>
                <a:spcPts val="2000"/>
              </a:lnSpc>
            </a:pPr>
            <a:r>
              <a:rPr lang="en-US" sz="1249">
                <a:solidFill>
                  <a:srgbClr val="333F70"/>
                </a:solidFill>
                <a:latin typeface="Open Sans"/>
                <a:ea typeface="Open Sans"/>
                <a:cs typeface="Open Sans"/>
                <a:sym typeface="Open Sans"/>
              </a:rPr>
              <a:t>Miners solve complex mathematical puzzles to validate blocks. This mechanism is highly secure but energy-intensive.</a:t>
            </a:r>
          </a:p>
        </p:txBody>
      </p:sp>
      <p:grpSp>
        <p:nvGrpSpPr>
          <p:cNvPr id="18" name="Group 18"/>
          <p:cNvGrpSpPr/>
          <p:nvPr/>
        </p:nvGrpSpPr>
        <p:grpSpPr>
          <a:xfrm>
            <a:off x="987475" y="5142160"/>
            <a:ext cx="372219" cy="372219"/>
            <a:chOff x="0" y="0"/>
            <a:chExt cx="496292" cy="496292"/>
          </a:xfrm>
        </p:grpSpPr>
        <p:sp>
          <p:nvSpPr>
            <p:cNvPr id="19" name="Freeform 19"/>
            <p:cNvSpPr/>
            <p:nvPr/>
          </p:nvSpPr>
          <p:spPr>
            <a:xfrm>
              <a:off x="6350" y="6350"/>
              <a:ext cx="483616" cy="483616"/>
            </a:xfrm>
            <a:custGeom>
              <a:avLst/>
              <a:gdLst/>
              <a:ahLst/>
              <a:cxnLst/>
              <a:rect l="l" t="t" r="r" b="b"/>
              <a:pathLst>
                <a:path w="483616" h="483616">
                  <a:moveTo>
                    <a:pt x="0" y="90297"/>
                  </a:moveTo>
                  <a:cubicBezTo>
                    <a:pt x="0" y="40386"/>
                    <a:pt x="40386" y="0"/>
                    <a:pt x="90297" y="0"/>
                  </a:cubicBezTo>
                  <a:lnTo>
                    <a:pt x="393319" y="0"/>
                  </a:lnTo>
                  <a:cubicBezTo>
                    <a:pt x="443230" y="0"/>
                    <a:pt x="483616" y="40386"/>
                    <a:pt x="483616" y="90297"/>
                  </a:cubicBezTo>
                  <a:lnTo>
                    <a:pt x="483616" y="393319"/>
                  </a:lnTo>
                  <a:cubicBezTo>
                    <a:pt x="483616" y="443230"/>
                    <a:pt x="443230" y="483616"/>
                    <a:pt x="393319" y="483616"/>
                  </a:cubicBezTo>
                  <a:lnTo>
                    <a:pt x="90297" y="483616"/>
                  </a:lnTo>
                  <a:cubicBezTo>
                    <a:pt x="40386" y="483616"/>
                    <a:pt x="0" y="443103"/>
                    <a:pt x="0" y="393319"/>
                  </a:cubicBezTo>
                  <a:close/>
                </a:path>
              </a:pathLst>
            </a:custGeom>
            <a:solidFill>
              <a:srgbClr val="D6F5EE"/>
            </a:solidFill>
          </p:spPr>
        </p:sp>
        <p:sp>
          <p:nvSpPr>
            <p:cNvPr id="20" name="Freeform 20"/>
            <p:cNvSpPr/>
            <p:nvPr/>
          </p:nvSpPr>
          <p:spPr>
            <a:xfrm>
              <a:off x="0" y="0"/>
              <a:ext cx="496316" cy="496316"/>
            </a:xfrm>
            <a:custGeom>
              <a:avLst/>
              <a:gdLst/>
              <a:ahLst/>
              <a:cxnLst/>
              <a:rect l="l" t="t" r="r" b="b"/>
              <a:pathLst>
                <a:path w="496316" h="496316">
                  <a:moveTo>
                    <a:pt x="0" y="96647"/>
                  </a:moveTo>
                  <a:cubicBezTo>
                    <a:pt x="0" y="43307"/>
                    <a:pt x="43307" y="0"/>
                    <a:pt x="96647" y="0"/>
                  </a:cubicBezTo>
                  <a:lnTo>
                    <a:pt x="399669" y="0"/>
                  </a:lnTo>
                  <a:lnTo>
                    <a:pt x="399669" y="6350"/>
                  </a:lnTo>
                  <a:lnTo>
                    <a:pt x="399669" y="0"/>
                  </a:lnTo>
                  <a:lnTo>
                    <a:pt x="399669" y="6350"/>
                  </a:lnTo>
                  <a:lnTo>
                    <a:pt x="399669" y="0"/>
                  </a:lnTo>
                  <a:cubicBezTo>
                    <a:pt x="453009" y="0"/>
                    <a:pt x="496316" y="43307"/>
                    <a:pt x="496316" y="96647"/>
                  </a:cubicBezTo>
                  <a:lnTo>
                    <a:pt x="496316" y="399669"/>
                  </a:lnTo>
                  <a:lnTo>
                    <a:pt x="489966" y="399669"/>
                  </a:lnTo>
                  <a:lnTo>
                    <a:pt x="496316" y="399669"/>
                  </a:lnTo>
                  <a:cubicBezTo>
                    <a:pt x="496316" y="453009"/>
                    <a:pt x="453009" y="496316"/>
                    <a:pt x="399669" y="496316"/>
                  </a:cubicBezTo>
                  <a:lnTo>
                    <a:pt x="399669" y="489966"/>
                  </a:lnTo>
                  <a:lnTo>
                    <a:pt x="399669" y="496316"/>
                  </a:lnTo>
                  <a:lnTo>
                    <a:pt x="96647" y="496316"/>
                  </a:lnTo>
                  <a:lnTo>
                    <a:pt x="96647" y="489966"/>
                  </a:lnTo>
                  <a:lnTo>
                    <a:pt x="96647" y="496316"/>
                  </a:lnTo>
                  <a:cubicBezTo>
                    <a:pt x="43307" y="496316"/>
                    <a:pt x="0" y="453009"/>
                    <a:pt x="0" y="399669"/>
                  </a:cubicBezTo>
                  <a:lnTo>
                    <a:pt x="0" y="96647"/>
                  </a:lnTo>
                  <a:lnTo>
                    <a:pt x="6350" y="96647"/>
                  </a:lnTo>
                  <a:lnTo>
                    <a:pt x="0" y="96647"/>
                  </a:lnTo>
                  <a:moveTo>
                    <a:pt x="12700" y="96647"/>
                  </a:moveTo>
                  <a:lnTo>
                    <a:pt x="12700" y="399669"/>
                  </a:lnTo>
                  <a:lnTo>
                    <a:pt x="6350" y="399669"/>
                  </a:lnTo>
                  <a:lnTo>
                    <a:pt x="12700" y="399669"/>
                  </a:lnTo>
                  <a:cubicBezTo>
                    <a:pt x="12700" y="446024"/>
                    <a:pt x="50292" y="483616"/>
                    <a:pt x="96647" y="483616"/>
                  </a:cubicBezTo>
                  <a:lnTo>
                    <a:pt x="399669" y="483616"/>
                  </a:lnTo>
                  <a:cubicBezTo>
                    <a:pt x="446024" y="483616"/>
                    <a:pt x="483616" y="446024"/>
                    <a:pt x="483616" y="399669"/>
                  </a:cubicBezTo>
                  <a:lnTo>
                    <a:pt x="483616" y="96647"/>
                  </a:lnTo>
                  <a:lnTo>
                    <a:pt x="489966" y="96647"/>
                  </a:lnTo>
                  <a:lnTo>
                    <a:pt x="483616" y="96647"/>
                  </a:lnTo>
                  <a:cubicBezTo>
                    <a:pt x="483616" y="50292"/>
                    <a:pt x="446024" y="12700"/>
                    <a:pt x="399669" y="12700"/>
                  </a:cubicBezTo>
                  <a:lnTo>
                    <a:pt x="96647" y="12700"/>
                  </a:lnTo>
                  <a:lnTo>
                    <a:pt x="96647" y="6350"/>
                  </a:lnTo>
                  <a:lnTo>
                    <a:pt x="96647" y="12700"/>
                  </a:lnTo>
                  <a:cubicBezTo>
                    <a:pt x="50292" y="12700"/>
                    <a:pt x="12700" y="50292"/>
                    <a:pt x="12700" y="96647"/>
                  </a:cubicBezTo>
                  <a:close/>
                </a:path>
              </a:pathLst>
            </a:custGeom>
            <a:solidFill>
              <a:srgbClr val="BCDBD4"/>
            </a:solidFill>
          </p:spPr>
        </p:sp>
      </p:grpSp>
      <p:sp>
        <p:nvSpPr>
          <p:cNvPr id="21" name="TextBox 21"/>
          <p:cNvSpPr txBox="1"/>
          <p:nvPr/>
        </p:nvSpPr>
        <p:spPr>
          <a:xfrm>
            <a:off x="1052588" y="5186586"/>
            <a:ext cx="241846" cy="292745"/>
          </a:xfrm>
          <a:prstGeom prst="rect">
            <a:avLst/>
          </a:prstGeom>
        </p:spPr>
        <p:txBody>
          <a:bodyPr lIns="0" tIns="0" rIns="0" bIns="0" rtlCol="0" anchor="t">
            <a:spAutoFit/>
          </a:bodyPr>
          <a:lstStyle/>
          <a:p>
            <a:pPr algn="ctr">
              <a:lnSpc>
                <a:spcPts val="1874"/>
              </a:lnSpc>
            </a:pPr>
            <a:r>
              <a:rPr lang="en-US" sz="1874" b="1">
                <a:solidFill>
                  <a:srgbClr val="333F70"/>
                </a:solidFill>
                <a:latin typeface="Arimo Bold"/>
                <a:ea typeface="Arimo Bold"/>
                <a:cs typeface="Arimo Bold"/>
                <a:sym typeface="Arimo Bold"/>
              </a:rPr>
              <a:t>2</a:t>
            </a:r>
          </a:p>
        </p:txBody>
      </p:sp>
      <p:sp>
        <p:nvSpPr>
          <p:cNvPr id="22" name="TextBox 22"/>
          <p:cNvSpPr txBox="1"/>
          <p:nvPr/>
        </p:nvSpPr>
        <p:spPr>
          <a:xfrm>
            <a:off x="1516112" y="5183238"/>
            <a:ext cx="2510730" cy="270867"/>
          </a:xfrm>
          <a:prstGeom prst="rect">
            <a:avLst/>
          </a:prstGeom>
        </p:spPr>
        <p:txBody>
          <a:bodyPr lIns="0" tIns="0" rIns="0" bIns="0" rtlCol="0" anchor="t">
            <a:spAutoFit/>
          </a:bodyPr>
          <a:lstStyle/>
          <a:p>
            <a:pPr algn="l">
              <a:lnSpc>
                <a:spcPts val="1937"/>
              </a:lnSpc>
            </a:pPr>
            <a:r>
              <a:rPr lang="en-US" sz="1562" b="1">
                <a:solidFill>
                  <a:srgbClr val="333F70"/>
                </a:solidFill>
                <a:latin typeface="Arimo Bold"/>
                <a:ea typeface="Arimo Bold"/>
                <a:cs typeface="Arimo Bold"/>
                <a:sym typeface="Arimo Bold"/>
              </a:rPr>
              <a:t>Proof of Stake (PoS)</a:t>
            </a:r>
          </a:p>
        </p:txBody>
      </p:sp>
      <p:sp>
        <p:nvSpPr>
          <p:cNvPr id="23" name="TextBox 23"/>
          <p:cNvSpPr txBox="1"/>
          <p:nvPr/>
        </p:nvSpPr>
        <p:spPr>
          <a:xfrm>
            <a:off x="1516112" y="5493692"/>
            <a:ext cx="8921651" cy="573286"/>
          </a:xfrm>
          <a:prstGeom prst="rect">
            <a:avLst/>
          </a:prstGeom>
        </p:spPr>
        <p:txBody>
          <a:bodyPr lIns="0" tIns="0" rIns="0" bIns="0" rtlCol="0" anchor="t">
            <a:spAutoFit/>
          </a:bodyPr>
          <a:lstStyle/>
          <a:p>
            <a:pPr algn="l">
              <a:lnSpc>
                <a:spcPts val="2000"/>
              </a:lnSpc>
            </a:pPr>
            <a:r>
              <a:rPr lang="en-US" sz="1249">
                <a:solidFill>
                  <a:srgbClr val="333F70"/>
                </a:solidFill>
                <a:latin typeface="Open Sans"/>
                <a:ea typeface="Open Sans"/>
                <a:cs typeface="Open Sans"/>
                <a:sym typeface="Open Sans"/>
              </a:rPr>
              <a:t>Validators are selected based on the amount of their own cryptocurrency they have "staked" (locked up) in the network. It is generally more energy-efficient.</a:t>
            </a:r>
          </a:p>
        </p:txBody>
      </p:sp>
      <p:grpSp>
        <p:nvGrpSpPr>
          <p:cNvPr id="24" name="Group 24"/>
          <p:cNvGrpSpPr/>
          <p:nvPr/>
        </p:nvGrpSpPr>
        <p:grpSpPr>
          <a:xfrm>
            <a:off x="987475" y="6384726"/>
            <a:ext cx="372219" cy="372219"/>
            <a:chOff x="0" y="0"/>
            <a:chExt cx="496292" cy="496292"/>
          </a:xfrm>
        </p:grpSpPr>
        <p:sp>
          <p:nvSpPr>
            <p:cNvPr id="25" name="Freeform 25"/>
            <p:cNvSpPr/>
            <p:nvPr/>
          </p:nvSpPr>
          <p:spPr>
            <a:xfrm>
              <a:off x="6350" y="6350"/>
              <a:ext cx="483616" cy="483616"/>
            </a:xfrm>
            <a:custGeom>
              <a:avLst/>
              <a:gdLst/>
              <a:ahLst/>
              <a:cxnLst/>
              <a:rect l="l" t="t" r="r" b="b"/>
              <a:pathLst>
                <a:path w="483616" h="483616">
                  <a:moveTo>
                    <a:pt x="0" y="90297"/>
                  </a:moveTo>
                  <a:cubicBezTo>
                    <a:pt x="0" y="40386"/>
                    <a:pt x="40386" y="0"/>
                    <a:pt x="90297" y="0"/>
                  </a:cubicBezTo>
                  <a:lnTo>
                    <a:pt x="393319" y="0"/>
                  </a:lnTo>
                  <a:cubicBezTo>
                    <a:pt x="443230" y="0"/>
                    <a:pt x="483616" y="40386"/>
                    <a:pt x="483616" y="90297"/>
                  </a:cubicBezTo>
                  <a:lnTo>
                    <a:pt x="483616" y="393319"/>
                  </a:lnTo>
                  <a:cubicBezTo>
                    <a:pt x="483616" y="443230"/>
                    <a:pt x="443230" y="483616"/>
                    <a:pt x="393319" y="483616"/>
                  </a:cubicBezTo>
                  <a:lnTo>
                    <a:pt x="90297" y="483616"/>
                  </a:lnTo>
                  <a:cubicBezTo>
                    <a:pt x="40386" y="483616"/>
                    <a:pt x="0" y="443103"/>
                    <a:pt x="0" y="393319"/>
                  </a:cubicBezTo>
                  <a:close/>
                </a:path>
              </a:pathLst>
            </a:custGeom>
            <a:solidFill>
              <a:srgbClr val="D6F5EE"/>
            </a:solidFill>
          </p:spPr>
        </p:sp>
        <p:sp>
          <p:nvSpPr>
            <p:cNvPr id="26" name="Freeform 26"/>
            <p:cNvSpPr/>
            <p:nvPr/>
          </p:nvSpPr>
          <p:spPr>
            <a:xfrm>
              <a:off x="0" y="0"/>
              <a:ext cx="496316" cy="496316"/>
            </a:xfrm>
            <a:custGeom>
              <a:avLst/>
              <a:gdLst/>
              <a:ahLst/>
              <a:cxnLst/>
              <a:rect l="l" t="t" r="r" b="b"/>
              <a:pathLst>
                <a:path w="496316" h="496316">
                  <a:moveTo>
                    <a:pt x="0" y="96647"/>
                  </a:moveTo>
                  <a:cubicBezTo>
                    <a:pt x="0" y="43307"/>
                    <a:pt x="43307" y="0"/>
                    <a:pt x="96647" y="0"/>
                  </a:cubicBezTo>
                  <a:lnTo>
                    <a:pt x="399669" y="0"/>
                  </a:lnTo>
                  <a:lnTo>
                    <a:pt x="399669" y="6350"/>
                  </a:lnTo>
                  <a:lnTo>
                    <a:pt x="399669" y="0"/>
                  </a:lnTo>
                  <a:lnTo>
                    <a:pt x="399669" y="6350"/>
                  </a:lnTo>
                  <a:lnTo>
                    <a:pt x="399669" y="0"/>
                  </a:lnTo>
                  <a:cubicBezTo>
                    <a:pt x="453009" y="0"/>
                    <a:pt x="496316" y="43307"/>
                    <a:pt x="496316" y="96647"/>
                  </a:cubicBezTo>
                  <a:lnTo>
                    <a:pt x="496316" y="399669"/>
                  </a:lnTo>
                  <a:lnTo>
                    <a:pt x="489966" y="399669"/>
                  </a:lnTo>
                  <a:lnTo>
                    <a:pt x="496316" y="399669"/>
                  </a:lnTo>
                  <a:cubicBezTo>
                    <a:pt x="496316" y="453009"/>
                    <a:pt x="453009" y="496316"/>
                    <a:pt x="399669" y="496316"/>
                  </a:cubicBezTo>
                  <a:lnTo>
                    <a:pt x="399669" y="489966"/>
                  </a:lnTo>
                  <a:lnTo>
                    <a:pt x="399669" y="496316"/>
                  </a:lnTo>
                  <a:lnTo>
                    <a:pt x="96647" y="496316"/>
                  </a:lnTo>
                  <a:lnTo>
                    <a:pt x="96647" y="489966"/>
                  </a:lnTo>
                  <a:lnTo>
                    <a:pt x="96647" y="496316"/>
                  </a:lnTo>
                  <a:cubicBezTo>
                    <a:pt x="43307" y="496316"/>
                    <a:pt x="0" y="453009"/>
                    <a:pt x="0" y="399669"/>
                  </a:cubicBezTo>
                  <a:lnTo>
                    <a:pt x="0" y="96647"/>
                  </a:lnTo>
                  <a:lnTo>
                    <a:pt x="6350" y="96647"/>
                  </a:lnTo>
                  <a:lnTo>
                    <a:pt x="0" y="96647"/>
                  </a:lnTo>
                  <a:moveTo>
                    <a:pt x="12700" y="96647"/>
                  </a:moveTo>
                  <a:lnTo>
                    <a:pt x="12700" y="399669"/>
                  </a:lnTo>
                  <a:lnTo>
                    <a:pt x="6350" y="399669"/>
                  </a:lnTo>
                  <a:lnTo>
                    <a:pt x="12700" y="399669"/>
                  </a:lnTo>
                  <a:cubicBezTo>
                    <a:pt x="12700" y="446024"/>
                    <a:pt x="50292" y="483616"/>
                    <a:pt x="96647" y="483616"/>
                  </a:cubicBezTo>
                  <a:lnTo>
                    <a:pt x="399669" y="483616"/>
                  </a:lnTo>
                  <a:cubicBezTo>
                    <a:pt x="446024" y="483616"/>
                    <a:pt x="483616" y="446024"/>
                    <a:pt x="483616" y="399669"/>
                  </a:cubicBezTo>
                  <a:lnTo>
                    <a:pt x="483616" y="96647"/>
                  </a:lnTo>
                  <a:lnTo>
                    <a:pt x="489966" y="96647"/>
                  </a:lnTo>
                  <a:lnTo>
                    <a:pt x="483616" y="96647"/>
                  </a:lnTo>
                  <a:cubicBezTo>
                    <a:pt x="483616" y="50292"/>
                    <a:pt x="446024" y="12700"/>
                    <a:pt x="399669" y="12700"/>
                  </a:cubicBezTo>
                  <a:lnTo>
                    <a:pt x="96647" y="12700"/>
                  </a:lnTo>
                  <a:lnTo>
                    <a:pt x="96647" y="6350"/>
                  </a:lnTo>
                  <a:lnTo>
                    <a:pt x="96647" y="12700"/>
                  </a:lnTo>
                  <a:cubicBezTo>
                    <a:pt x="50292" y="12700"/>
                    <a:pt x="12700" y="50292"/>
                    <a:pt x="12700" y="96647"/>
                  </a:cubicBezTo>
                  <a:close/>
                </a:path>
              </a:pathLst>
            </a:custGeom>
            <a:solidFill>
              <a:srgbClr val="BCDBD4"/>
            </a:solidFill>
          </p:spPr>
        </p:sp>
      </p:grpSp>
      <p:sp>
        <p:nvSpPr>
          <p:cNvPr id="27" name="TextBox 27"/>
          <p:cNvSpPr txBox="1"/>
          <p:nvPr/>
        </p:nvSpPr>
        <p:spPr>
          <a:xfrm>
            <a:off x="1052588" y="6429151"/>
            <a:ext cx="241846" cy="292745"/>
          </a:xfrm>
          <a:prstGeom prst="rect">
            <a:avLst/>
          </a:prstGeom>
        </p:spPr>
        <p:txBody>
          <a:bodyPr lIns="0" tIns="0" rIns="0" bIns="0" rtlCol="0" anchor="t">
            <a:spAutoFit/>
          </a:bodyPr>
          <a:lstStyle/>
          <a:p>
            <a:pPr algn="ctr">
              <a:lnSpc>
                <a:spcPts val="1874"/>
              </a:lnSpc>
            </a:pPr>
            <a:r>
              <a:rPr lang="en-US" sz="1874" b="1">
                <a:solidFill>
                  <a:srgbClr val="333F70"/>
                </a:solidFill>
                <a:latin typeface="Arimo Bold"/>
                <a:ea typeface="Arimo Bold"/>
                <a:cs typeface="Arimo Bold"/>
                <a:sym typeface="Arimo Bold"/>
              </a:rPr>
              <a:t>3</a:t>
            </a:r>
          </a:p>
        </p:txBody>
      </p:sp>
      <p:sp>
        <p:nvSpPr>
          <p:cNvPr id="28" name="TextBox 28"/>
          <p:cNvSpPr txBox="1"/>
          <p:nvPr/>
        </p:nvSpPr>
        <p:spPr>
          <a:xfrm>
            <a:off x="1516112" y="6425804"/>
            <a:ext cx="5357366" cy="270867"/>
          </a:xfrm>
          <a:prstGeom prst="rect">
            <a:avLst/>
          </a:prstGeom>
        </p:spPr>
        <p:txBody>
          <a:bodyPr lIns="0" tIns="0" rIns="0" bIns="0" rtlCol="0" anchor="t">
            <a:spAutoFit/>
          </a:bodyPr>
          <a:lstStyle/>
          <a:p>
            <a:pPr algn="l">
              <a:lnSpc>
                <a:spcPts val="1937"/>
              </a:lnSpc>
            </a:pPr>
            <a:r>
              <a:rPr lang="en-US" sz="1562" b="1">
                <a:solidFill>
                  <a:srgbClr val="333F70"/>
                </a:solidFill>
                <a:latin typeface="Arimo Bold"/>
                <a:ea typeface="Arimo Bold"/>
                <a:cs typeface="Arimo Bold"/>
                <a:sym typeface="Arimo Bold"/>
              </a:rPr>
              <a:t>Practical Byzantine Fault Tolerance (PBFT)</a:t>
            </a:r>
          </a:p>
        </p:txBody>
      </p:sp>
      <p:sp>
        <p:nvSpPr>
          <p:cNvPr id="29" name="TextBox 29"/>
          <p:cNvSpPr txBox="1"/>
          <p:nvPr/>
        </p:nvSpPr>
        <p:spPr>
          <a:xfrm>
            <a:off x="1516112" y="6736259"/>
            <a:ext cx="8921651" cy="573286"/>
          </a:xfrm>
          <a:prstGeom prst="rect">
            <a:avLst/>
          </a:prstGeom>
        </p:spPr>
        <p:txBody>
          <a:bodyPr lIns="0" tIns="0" rIns="0" bIns="0" rtlCol="0" anchor="t">
            <a:spAutoFit/>
          </a:bodyPr>
          <a:lstStyle/>
          <a:p>
            <a:pPr algn="l">
              <a:lnSpc>
                <a:spcPts val="2000"/>
              </a:lnSpc>
            </a:pPr>
            <a:r>
              <a:rPr lang="en-US" sz="1249">
                <a:solidFill>
                  <a:srgbClr val="333F70"/>
                </a:solidFill>
                <a:latin typeface="Open Sans"/>
                <a:ea typeface="Open Sans"/>
                <a:cs typeface="Open Sans"/>
                <a:sym typeface="Open Sans"/>
              </a:rPr>
              <a:t>A mechanism that ensures consensus in partially trusted networks, often used in permissioned (private/consortium) blockchains.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6F5EE"/>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grpSp>
        <p:nvGrpSpPr>
          <p:cNvPr id="6" name="Group 6"/>
          <p:cNvGrpSpPr/>
          <p:nvPr/>
        </p:nvGrpSpPr>
        <p:grpSpPr>
          <a:xfrm>
            <a:off x="0" y="0"/>
            <a:ext cx="6858000" cy="10287000"/>
            <a:chOff x="0" y="0"/>
            <a:chExt cx="9144000" cy="13716000"/>
          </a:xfrm>
        </p:grpSpPr>
        <p:sp>
          <p:nvSpPr>
            <p:cNvPr id="7" name="Freeform 7"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2"/>
              <a:stretch>
                <a:fillRect/>
              </a:stretch>
            </a:blipFill>
          </p:spPr>
        </p:sp>
      </p:grpSp>
      <p:sp>
        <p:nvSpPr>
          <p:cNvPr id="8" name="TextBox 8"/>
          <p:cNvSpPr txBox="1"/>
          <p:nvPr/>
        </p:nvSpPr>
        <p:spPr>
          <a:xfrm>
            <a:off x="7850237" y="2606427"/>
            <a:ext cx="9445526" cy="1045964"/>
          </a:xfrm>
          <a:prstGeom prst="rect">
            <a:avLst/>
          </a:prstGeom>
        </p:spPr>
        <p:txBody>
          <a:bodyPr lIns="0" tIns="0" rIns="0" bIns="0" rtlCol="0" anchor="t">
            <a:spAutoFit/>
          </a:bodyPr>
          <a:lstStyle/>
          <a:p>
            <a:pPr algn="l">
              <a:lnSpc>
                <a:spcPts val="3937"/>
              </a:lnSpc>
            </a:pPr>
            <a:r>
              <a:rPr lang="en-US" sz="3125" b="1">
                <a:solidFill>
                  <a:srgbClr val="333F70"/>
                </a:solidFill>
                <a:latin typeface="Arimo Bold"/>
                <a:ea typeface="Arimo Bold"/>
                <a:cs typeface="Arimo Bold"/>
                <a:sym typeface="Arimo Bold"/>
              </a:rPr>
              <a:t>Advanced DLT Structures: BlockDAGs</a:t>
            </a:r>
          </a:p>
        </p:txBody>
      </p:sp>
      <p:sp>
        <p:nvSpPr>
          <p:cNvPr id="9" name="TextBox 9"/>
          <p:cNvSpPr txBox="1"/>
          <p:nvPr/>
        </p:nvSpPr>
        <p:spPr>
          <a:xfrm>
            <a:off x="7850237" y="3827561"/>
            <a:ext cx="9445526" cy="1087121"/>
          </a:xfrm>
          <a:prstGeom prst="rect">
            <a:avLst/>
          </a:prstGeom>
        </p:spPr>
        <p:txBody>
          <a:bodyPr lIns="0" tIns="0" rIns="0" bIns="0" rtlCol="0" anchor="t">
            <a:spAutoFit/>
          </a:bodyPr>
          <a:lstStyle/>
          <a:p>
            <a:pPr algn="l">
              <a:lnSpc>
                <a:spcPts val="2959"/>
              </a:lnSpc>
            </a:pPr>
            <a:r>
              <a:rPr lang="en-US" sz="1849">
                <a:solidFill>
                  <a:srgbClr val="333F70"/>
                </a:solidFill>
                <a:latin typeface="Open Sans"/>
                <a:ea typeface="Open Sans"/>
                <a:cs typeface="Open Sans"/>
                <a:sym typeface="Open Sans"/>
              </a:rPr>
              <a:t>A BlockDAG (Block Directed Acyclic Graph) is a non-linear data structure that significantly improves scalability by allowing multiple blocks to coexist and be processed simultaneously.</a:t>
            </a:r>
          </a:p>
        </p:txBody>
      </p:sp>
      <p:grpSp>
        <p:nvGrpSpPr>
          <p:cNvPr id="10" name="Group 10"/>
          <p:cNvGrpSpPr/>
          <p:nvPr/>
        </p:nvGrpSpPr>
        <p:grpSpPr>
          <a:xfrm>
            <a:off x="7840712" y="5279529"/>
            <a:ext cx="9464576" cy="1244204"/>
            <a:chOff x="0" y="0"/>
            <a:chExt cx="12619435" cy="1658938"/>
          </a:xfrm>
        </p:grpSpPr>
        <p:sp>
          <p:nvSpPr>
            <p:cNvPr id="11" name="Freeform 11"/>
            <p:cNvSpPr/>
            <p:nvPr/>
          </p:nvSpPr>
          <p:spPr>
            <a:xfrm>
              <a:off x="12700" y="12700"/>
              <a:ext cx="12594082" cy="1633474"/>
            </a:xfrm>
            <a:custGeom>
              <a:avLst/>
              <a:gdLst/>
              <a:ahLst/>
              <a:cxnLst/>
              <a:rect l="l" t="t" r="r" b="b"/>
              <a:pathLst>
                <a:path w="12594082" h="1633474">
                  <a:moveTo>
                    <a:pt x="0" y="121920"/>
                  </a:moveTo>
                  <a:cubicBezTo>
                    <a:pt x="0" y="54610"/>
                    <a:pt x="55372" y="0"/>
                    <a:pt x="123571" y="0"/>
                  </a:cubicBezTo>
                  <a:lnTo>
                    <a:pt x="12470511" y="0"/>
                  </a:lnTo>
                  <a:cubicBezTo>
                    <a:pt x="12538710" y="0"/>
                    <a:pt x="12594082" y="54610"/>
                    <a:pt x="12594082" y="121920"/>
                  </a:cubicBezTo>
                  <a:lnTo>
                    <a:pt x="12594082" y="1511554"/>
                  </a:lnTo>
                  <a:cubicBezTo>
                    <a:pt x="12594082" y="1578864"/>
                    <a:pt x="12538710" y="1633474"/>
                    <a:pt x="12470511" y="1633474"/>
                  </a:cubicBezTo>
                  <a:lnTo>
                    <a:pt x="123571" y="1633474"/>
                  </a:lnTo>
                  <a:cubicBezTo>
                    <a:pt x="55372" y="1633474"/>
                    <a:pt x="0" y="1578864"/>
                    <a:pt x="0" y="1511554"/>
                  </a:cubicBezTo>
                  <a:close/>
                </a:path>
              </a:pathLst>
            </a:custGeom>
            <a:solidFill>
              <a:srgbClr val="FFFFFF"/>
            </a:solidFill>
          </p:spPr>
        </p:sp>
        <p:sp>
          <p:nvSpPr>
            <p:cNvPr id="12" name="Freeform 12"/>
            <p:cNvSpPr/>
            <p:nvPr/>
          </p:nvSpPr>
          <p:spPr>
            <a:xfrm>
              <a:off x="0" y="0"/>
              <a:ext cx="12619482" cy="1659001"/>
            </a:xfrm>
            <a:custGeom>
              <a:avLst/>
              <a:gdLst/>
              <a:ahLst/>
              <a:cxnLst/>
              <a:rect l="l" t="t" r="r" b="b"/>
              <a:pathLst>
                <a:path w="12619482" h="1659001">
                  <a:moveTo>
                    <a:pt x="0" y="134620"/>
                  </a:moveTo>
                  <a:cubicBezTo>
                    <a:pt x="0" y="60071"/>
                    <a:pt x="61214" y="0"/>
                    <a:pt x="136271" y="0"/>
                  </a:cubicBezTo>
                  <a:lnTo>
                    <a:pt x="12483211" y="0"/>
                  </a:lnTo>
                  <a:lnTo>
                    <a:pt x="12483211" y="12700"/>
                  </a:lnTo>
                  <a:lnTo>
                    <a:pt x="12483211" y="0"/>
                  </a:lnTo>
                  <a:cubicBezTo>
                    <a:pt x="12558268" y="0"/>
                    <a:pt x="12619482" y="60071"/>
                    <a:pt x="12619482" y="134620"/>
                  </a:cubicBezTo>
                  <a:lnTo>
                    <a:pt x="12606782" y="134620"/>
                  </a:lnTo>
                  <a:lnTo>
                    <a:pt x="12619482" y="134620"/>
                  </a:lnTo>
                  <a:lnTo>
                    <a:pt x="12619482" y="1524254"/>
                  </a:lnTo>
                  <a:lnTo>
                    <a:pt x="12606782" y="1524254"/>
                  </a:lnTo>
                  <a:lnTo>
                    <a:pt x="12619482" y="1524254"/>
                  </a:lnTo>
                  <a:cubicBezTo>
                    <a:pt x="12619482" y="1598803"/>
                    <a:pt x="12558268" y="1658874"/>
                    <a:pt x="12483211" y="1658874"/>
                  </a:cubicBezTo>
                  <a:lnTo>
                    <a:pt x="12483211" y="1646174"/>
                  </a:lnTo>
                  <a:lnTo>
                    <a:pt x="12483211" y="1658874"/>
                  </a:lnTo>
                  <a:lnTo>
                    <a:pt x="136271" y="1658874"/>
                  </a:lnTo>
                  <a:lnTo>
                    <a:pt x="136271" y="1646174"/>
                  </a:lnTo>
                  <a:lnTo>
                    <a:pt x="136271" y="1658874"/>
                  </a:lnTo>
                  <a:cubicBezTo>
                    <a:pt x="61214" y="1659001"/>
                    <a:pt x="0" y="1598803"/>
                    <a:pt x="0" y="1524254"/>
                  </a:cubicBezTo>
                  <a:lnTo>
                    <a:pt x="0" y="134620"/>
                  </a:lnTo>
                  <a:lnTo>
                    <a:pt x="12700" y="134620"/>
                  </a:lnTo>
                  <a:lnTo>
                    <a:pt x="0" y="134620"/>
                  </a:lnTo>
                  <a:moveTo>
                    <a:pt x="25400" y="134620"/>
                  </a:moveTo>
                  <a:lnTo>
                    <a:pt x="25400" y="1524254"/>
                  </a:lnTo>
                  <a:lnTo>
                    <a:pt x="12700" y="1524254"/>
                  </a:lnTo>
                  <a:lnTo>
                    <a:pt x="25400" y="1524254"/>
                  </a:lnTo>
                  <a:cubicBezTo>
                    <a:pt x="25400" y="1584452"/>
                    <a:pt x="74930" y="1633474"/>
                    <a:pt x="136271" y="1633474"/>
                  </a:cubicBezTo>
                  <a:lnTo>
                    <a:pt x="12483211" y="1633474"/>
                  </a:lnTo>
                  <a:cubicBezTo>
                    <a:pt x="12544552" y="1633474"/>
                    <a:pt x="12594082" y="1584452"/>
                    <a:pt x="12594082" y="1524254"/>
                  </a:cubicBezTo>
                  <a:lnTo>
                    <a:pt x="12594082" y="134620"/>
                  </a:lnTo>
                  <a:cubicBezTo>
                    <a:pt x="12594082" y="74422"/>
                    <a:pt x="12544552" y="25400"/>
                    <a:pt x="12483211" y="25400"/>
                  </a:cubicBezTo>
                  <a:lnTo>
                    <a:pt x="136271" y="25400"/>
                  </a:lnTo>
                  <a:lnTo>
                    <a:pt x="136271" y="12700"/>
                  </a:lnTo>
                  <a:lnTo>
                    <a:pt x="136271" y="25400"/>
                  </a:lnTo>
                  <a:cubicBezTo>
                    <a:pt x="74930" y="25400"/>
                    <a:pt x="25400" y="74422"/>
                    <a:pt x="25400" y="134620"/>
                  </a:cubicBezTo>
                  <a:close/>
                </a:path>
              </a:pathLst>
            </a:custGeom>
            <a:solidFill>
              <a:srgbClr val="BCDBD4"/>
            </a:solidFill>
          </p:spPr>
        </p:sp>
      </p:grpSp>
      <p:grpSp>
        <p:nvGrpSpPr>
          <p:cNvPr id="13" name="Group 13"/>
          <p:cNvGrpSpPr/>
          <p:nvPr/>
        </p:nvGrpSpPr>
        <p:grpSpPr>
          <a:xfrm>
            <a:off x="7831188" y="5289054"/>
            <a:ext cx="76200" cy="1225154"/>
            <a:chOff x="0" y="0"/>
            <a:chExt cx="101600" cy="1633538"/>
          </a:xfrm>
        </p:grpSpPr>
        <p:sp>
          <p:nvSpPr>
            <p:cNvPr id="14" name="Freeform 14"/>
            <p:cNvSpPr/>
            <p:nvPr/>
          </p:nvSpPr>
          <p:spPr>
            <a:xfrm>
              <a:off x="0" y="0"/>
              <a:ext cx="101600" cy="1633601"/>
            </a:xfrm>
            <a:custGeom>
              <a:avLst/>
              <a:gdLst/>
              <a:ahLst/>
              <a:cxnLst/>
              <a:rect l="l" t="t" r="r" b="b"/>
              <a:pathLst>
                <a:path w="101600" h="1633601">
                  <a:moveTo>
                    <a:pt x="0" y="50800"/>
                  </a:moveTo>
                  <a:cubicBezTo>
                    <a:pt x="0" y="22733"/>
                    <a:pt x="22733" y="0"/>
                    <a:pt x="50800" y="0"/>
                  </a:cubicBezTo>
                  <a:cubicBezTo>
                    <a:pt x="78867" y="0"/>
                    <a:pt x="101600" y="22733"/>
                    <a:pt x="101600" y="50800"/>
                  </a:cubicBezTo>
                  <a:lnTo>
                    <a:pt x="101600" y="1582801"/>
                  </a:lnTo>
                  <a:cubicBezTo>
                    <a:pt x="101600" y="1610868"/>
                    <a:pt x="78867" y="1633601"/>
                    <a:pt x="50800" y="1633601"/>
                  </a:cubicBezTo>
                  <a:cubicBezTo>
                    <a:pt x="22733" y="1633601"/>
                    <a:pt x="0" y="1610868"/>
                    <a:pt x="0" y="1582801"/>
                  </a:cubicBezTo>
                  <a:close/>
                </a:path>
              </a:pathLst>
            </a:custGeom>
            <a:solidFill>
              <a:srgbClr val="26A688"/>
            </a:solidFill>
          </p:spPr>
        </p:sp>
      </p:grpSp>
      <p:sp>
        <p:nvSpPr>
          <p:cNvPr id="15" name="TextBox 15"/>
          <p:cNvSpPr txBox="1"/>
          <p:nvPr/>
        </p:nvSpPr>
        <p:spPr>
          <a:xfrm>
            <a:off x="8087617" y="5450235"/>
            <a:ext cx="2015729" cy="270867"/>
          </a:xfrm>
          <a:prstGeom prst="rect">
            <a:avLst/>
          </a:prstGeom>
        </p:spPr>
        <p:txBody>
          <a:bodyPr lIns="0" tIns="0" rIns="0" bIns="0" rtlCol="0" anchor="t">
            <a:spAutoFit/>
          </a:bodyPr>
          <a:lstStyle/>
          <a:p>
            <a:pPr algn="l">
              <a:lnSpc>
                <a:spcPts val="1937"/>
              </a:lnSpc>
            </a:pPr>
            <a:r>
              <a:rPr lang="en-US" sz="1562" b="1">
                <a:solidFill>
                  <a:srgbClr val="333F70"/>
                </a:solidFill>
                <a:latin typeface="Arimo Bold"/>
                <a:ea typeface="Arimo Bold"/>
                <a:cs typeface="Arimo Bold"/>
                <a:sym typeface="Arimo Bold"/>
              </a:rPr>
              <a:t>Advantage</a:t>
            </a:r>
          </a:p>
        </p:txBody>
      </p:sp>
      <p:sp>
        <p:nvSpPr>
          <p:cNvPr id="16" name="TextBox 16"/>
          <p:cNvSpPr txBox="1"/>
          <p:nvPr/>
        </p:nvSpPr>
        <p:spPr>
          <a:xfrm>
            <a:off x="8087617" y="5760690"/>
            <a:ext cx="9027914" cy="573286"/>
          </a:xfrm>
          <a:prstGeom prst="rect">
            <a:avLst/>
          </a:prstGeom>
        </p:spPr>
        <p:txBody>
          <a:bodyPr lIns="0" tIns="0" rIns="0" bIns="0" rtlCol="0" anchor="t">
            <a:spAutoFit/>
          </a:bodyPr>
          <a:lstStyle/>
          <a:p>
            <a:pPr algn="l">
              <a:lnSpc>
                <a:spcPts val="2000"/>
              </a:lnSpc>
            </a:pPr>
            <a:r>
              <a:rPr lang="en-US" sz="1249">
                <a:solidFill>
                  <a:srgbClr val="333F70"/>
                </a:solidFill>
                <a:latin typeface="Open Sans"/>
                <a:ea typeface="Open Sans"/>
                <a:cs typeface="Open Sans"/>
                <a:sym typeface="Open Sans"/>
              </a:rPr>
              <a:t>Unlike linear blockchains, BlockDAGs enable parallel processing of transactions, leading to much higher transaction throughput (faster speed).</a:t>
            </a:r>
          </a:p>
        </p:txBody>
      </p:sp>
      <p:grpSp>
        <p:nvGrpSpPr>
          <p:cNvPr id="17" name="Group 17"/>
          <p:cNvGrpSpPr/>
          <p:nvPr/>
        </p:nvGrpSpPr>
        <p:grpSpPr>
          <a:xfrm>
            <a:off x="7840712" y="6665862"/>
            <a:ext cx="9464576" cy="986135"/>
            <a:chOff x="0" y="0"/>
            <a:chExt cx="12619435" cy="1314847"/>
          </a:xfrm>
        </p:grpSpPr>
        <p:sp>
          <p:nvSpPr>
            <p:cNvPr id="18" name="Freeform 18"/>
            <p:cNvSpPr/>
            <p:nvPr/>
          </p:nvSpPr>
          <p:spPr>
            <a:xfrm>
              <a:off x="12700" y="12700"/>
              <a:ext cx="12594082" cy="1289431"/>
            </a:xfrm>
            <a:custGeom>
              <a:avLst/>
              <a:gdLst/>
              <a:ahLst/>
              <a:cxnLst/>
              <a:rect l="l" t="t" r="r" b="b"/>
              <a:pathLst>
                <a:path w="12594082" h="1289431">
                  <a:moveTo>
                    <a:pt x="0" y="121920"/>
                  </a:moveTo>
                  <a:cubicBezTo>
                    <a:pt x="0" y="54610"/>
                    <a:pt x="55499" y="0"/>
                    <a:pt x="124079" y="0"/>
                  </a:cubicBezTo>
                  <a:lnTo>
                    <a:pt x="12470003" y="0"/>
                  </a:lnTo>
                  <a:cubicBezTo>
                    <a:pt x="12538583" y="0"/>
                    <a:pt x="12594082" y="54610"/>
                    <a:pt x="12594082" y="121920"/>
                  </a:cubicBezTo>
                  <a:lnTo>
                    <a:pt x="12594082" y="1167511"/>
                  </a:lnTo>
                  <a:cubicBezTo>
                    <a:pt x="12594082" y="1234821"/>
                    <a:pt x="12538583" y="1289431"/>
                    <a:pt x="12470003" y="1289431"/>
                  </a:cubicBezTo>
                  <a:lnTo>
                    <a:pt x="124079" y="1289431"/>
                  </a:lnTo>
                  <a:cubicBezTo>
                    <a:pt x="55499" y="1289431"/>
                    <a:pt x="0" y="1234821"/>
                    <a:pt x="0" y="1167511"/>
                  </a:cubicBezTo>
                  <a:close/>
                </a:path>
              </a:pathLst>
            </a:custGeom>
            <a:solidFill>
              <a:srgbClr val="FFFFFF"/>
            </a:solidFill>
          </p:spPr>
        </p:sp>
        <p:sp>
          <p:nvSpPr>
            <p:cNvPr id="19" name="Freeform 19"/>
            <p:cNvSpPr/>
            <p:nvPr/>
          </p:nvSpPr>
          <p:spPr>
            <a:xfrm>
              <a:off x="0" y="0"/>
              <a:ext cx="12619482" cy="1314831"/>
            </a:xfrm>
            <a:custGeom>
              <a:avLst/>
              <a:gdLst/>
              <a:ahLst/>
              <a:cxnLst/>
              <a:rect l="l" t="t" r="r" b="b"/>
              <a:pathLst>
                <a:path w="12619482" h="1314831">
                  <a:moveTo>
                    <a:pt x="0" y="134620"/>
                  </a:moveTo>
                  <a:cubicBezTo>
                    <a:pt x="0" y="60071"/>
                    <a:pt x="61468" y="0"/>
                    <a:pt x="136779" y="0"/>
                  </a:cubicBezTo>
                  <a:lnTo>
                    <a:pt x="12482703" y="0"/>
                  </a:lnTo>
                  <a:lnTo>
                    <a:pt x="12482703" y="12700"/>
                  </a:lnTo>
                  <a:lnTo>
                    <a:pt x="12482703" y="0"/>
                  </a:lnTo>
                  <a:cubicBezTo>
                    <a:pt x="12558014" y="0"/>
                    <a:pt x="12619482" y="60071"/>
                    <a:pt x="12619482" y="134620"/>
                  </a:cubicBezTo>
                  <a:lnTo>
                    <a:pt x="12606782" y="134620"/>
                  </a:lnTo>
                  <a:lnTo>
                    <a:pt x="12619482" y="134620"/>
                  </a:lnTo>
                  <a:lnTo>
                    <a:pt x="12619482" y="1180211"/>
                  </a:lnTo>
                  <a:lnTo>
                    <a:pt x="12606782" y="1180211"/>
                  </a:lnTo>
                  <a:lnTo>
                    <a:pt x="12619482" y="1180211"/>
                  </a:lnTo>
                  <a:cubicBezTo>
                    <a:pt x="12619482" y="1254760"/>
                    <a:pt x="12558014" y="1314831"/>
                    <a:pt x="12482703" y="1314831"/>
                  </a:cubicBezTo>
                  <a:lnTo>
                    <a:pt x="12482703" y="1302131"/>
                  </a:lnTo>
                  <a:lnTo>
                    <a:pt x="12482703" y="1314831"/>
                  </a:lnTo>
                  <a:lnTo>
                    <a:pt x="136779" y="1314831"/>
                  </a:lnTo>
                  <a:lnTo>
                    <a:pt x="136779" y="1302131"/>
                  </a:lnTo>
                  <a:lnTo>
                    <a:pt x="136779" y="1314831"/>
                  </a:lnTo>
                  <a:cubicBezTo>
                    <a:pt x="61468" y="1314831"/>
                    <a:pt x="0" y="1254760"/>
                    <a:pt x="0" y="1180211"/>
                  </a:cubicBezTo>
                  <a:lnTo>
                    <a:pt x="0" y="134620"/>
                  </a:lnTo>
                  <a:lnTo>
                    <a:pt x="12700" y="134620"/>
                  </a:lnTo>
                  <a:lnTo>
                    <a:pt x="0" y="134620"/>
                  </a:lnTo>
                  <a:moveTo>
                    <a:pt x="25400" y="134620"/>
                  </a:moveTo>
                  <a:lnTo>
                    <a:pt x="25400" y="1180211"/>
                  </a:lnTo>
                  <a:lnTo>
                    <a:pt x="12700" y="1180211"/>
                  </a:lnTo>
                  <a:lnTo>
                    <a:pt x="25400" y="1180211"/>
                  </a:lnTo>
                  <a:cubicBezTo>
                    <a:pt x="25400" y="1240282"/>
                    <a:pt x="75057" y="1289431"/>
                    <a:pt x="136779" y="1289431"/>
                  </a:cubicBezTo>
                  <a:lnTo>
                    <a:pt x="12482703" y="1289431"/>
                  </a:lnTo>
                  <a:cubicBezTo>
                    <a:pt x="12544425" y="1289431"/>
                    <a:pt x="12594082" y="1240282"/>
                    <a:pt x="12594082" y="1180211"/>
                  </a:cubicBezTo>
                  <a:lnTo>
                    <a:pt x="12594082" y="134620"/>
                  </a:lnTo>
                  <a:cubicBezTo>
                    <a:pt x="12594082" y="74549"/>
                    <a:pt x="12544425" y="25400"/>
                    <a:pt x="12482703" y="25400"/>
                  </a:cubicBezTo>
                  <a:lnTo>
                    <a:pt x="136779" y="25400"/>
                  </a:lnTo>
                  <a:lnTo>
                    <a:pt x="136779" y="12700"/>
                  </a:lnTo>
                  <a:lnTo>
                    <a:pt x="136779" y="25400"/>
                  </a:lnTo>
                  <a:cubicBezTo>
                    <a:pt x="75057" y="25400"/>
                    <a:pt x="25400" y="74549"/>
                    <a:pt x="25400" y="134620"/>
                  </a:cubicBezTo>
                  <a:close/>
                </a:path>
              </a:pathLst>
            </a:custGeom>
            <a:solidFill>
              <a:srgbClr val="BCDBD4"/>
            </a:solidFill>
          </p:spPr>
        </p:sp>
      </p:grpSp>
      <p:grpSp>
        <p:nvGrpSpPr>
          <p:cNvPr id="20" name="Group 20"/>
          <p:cNvGrpSpPr/>
          <p:nvPr/>
        </p:nvGrpSpPr>
        <p:grpSpPr>
          <a:xfrm>
            <a:off x="7831188" y="6675387"/>
            <a:ext cx="76200" cy="967085"/>
            <a:chOff x="0" y="0"/>
            <a:chExt cx="101600" cy="1289447"/>
          </a:xfrm>
        </p:grpSpPr>
        <p:sp>
          <p:nvSpPr>
            <p:cNvPr id="21" name="Freeform 21"/>
            <p:cNvSpPr/>
            <p:nvPr/>
          </p:nvSpPr>
          <p:spPr>
            <a:xfrm>
              <a:off x="0" y="0"/>
              <a:ext cx="101600" cy="1289431"/>
            </a:xfrm>
            <a:custGeom>
              <a:avLst/>
              <a:gdLst/>
              <a:ahLst/>
              <a:cxnLst/>
              <a:rect l="l" t="t" r="r" b="b"/>
              <a:pathLst>
                <a:path w="101600" h="1289431">
                  <a:moveTo>
                    <a:pt x="0" y="50800"/>
                  </a:moveTo>
                  <a:cubicBezTo>
                    <a:pt x="0" y="22733"/>
                    <a:pt x="22733" y="0"/>
                    <a:pt x="50800" y="0"/>
                  </a:cubicBezTo>
                  <a:cubicBezTo>
                    <a:pt x="78867" y="0"/>
                    <a:pt x="101600" y="22733"/>
                    <a:pt x="101600" y="50800"/>
                  </a:cubicBezTo>
                  <a:lnTo>
                    <a:pt x="101600" y="1238631"/>
                  </a:lnTo>
                  <a:cubicBezTo>
                    <a:pt x="101600" y="1266698"/>
                    <a:pt x="78867" y="1289431"/>
                    <a:pt x="50800" y="1289431"/>
                  </a:cubicBezTo>
                  <a:cubicBezTo>
                    <a:pt x="22733" y="1289431"/>
                    <a:pt x="0" y="1266698"/>
                    <a:pt x="0" y="1238631"/>
                  </a:cubicBezTo>
                  <a:close/>
                </a:path>
              </a:pathLst>
            </a:custGeom>
            <a:solidFill>
              <a:srgbClr val="26A688"/>
            </a:solidFill>
          </p:spPr>
        </p:sp>
      </p:grpSp>
      <p:sp>
        <p:nvSpPr>
          <p:cNvPr id="22" name="TextBox 22"/>
          <p:cNvSpPr txBox="1"/>
          <p:nvPr/>
        </p:nvSpPr>
        <p:spPr>
          <a:xfrm>
            <a:off x="8087617" y="6836569"/>
            <a:ext cx="2015729" cy="270867"/>
          </a:xfrm>
          <a:prstGeom prst="rect">
            <a:avLst/>
          </a:prstGeom>
        </p:spPr>
        <p:txBody>
          <a:bodyPr lIns="0" tIns="0" rIns="0" bIns="0" rtlCol="0" anchor="t">
            <a:spAutoFit/>
          </a:bodyPr>
          <a:lstStyle/>
          <a:p>
            <a:pPr algn="l">
              <a:lnSpc>
                <a:spcPts val="1937"/>
              </a:lnSpc>
            </a:pPr>
            <a:r>
              <a:rPr lang="en-US" sz="1562" b="1">
                <a:solidFill>
                  <a:srgbClr val="333F70"/>
                </a:solidFill>
                <a:latin typeface="Arimo Bold"/>
                <a:ea typeface="Arimo Bold"/>
                <a:cs typeface="Arimo Bold"/>
                <a:sym typeface="Arimo Bold"/>
              </a:rPr>
              <a:t>Consensus</a:t>
            </a:r>
          </a:p>
        </p:txBody>
      </p:sp>
      <p:sp>
        <p:nvSpPr>
          <p:cNvPr id="23" name="TextBox 23"/>
          <p:cNvSpPr txBox="1"/>
          <p:nvPr/>
        </p:nvSpPr>
        <p:spPr>
          <a:xfrm>
            <a:off x="8087617" y="7147024"/>
            <a:ext cx="9027914" cy="315217"/>
          </a:xfrm>
          <a:prstGeom prst="rect">
            <a:avLst/>
          </a:prstGeom>
        </p:spPr>
        <p:txBody>
          <a:bodyPr lIns="0" tIns="0" rIns="0" bIns="0" rtlCol="0" anchor="t">
            <a:spAutoFit/>
          </a:bodyPr>
          <a:lstStyle/>
          <a:p>
            <a:pPr algn="l">
              <a:lnSpc>
                <a:spcPts val="2000"/>
              </a:lnSpc>
            </a:pPr>
            <a:r>
              <a:rPr lang="en-US" sz="1249">
                <a:solidFill>
                  <a:srgbClr val="333F70"/>
                </a:solidFill>
                <a:latin typeface="Open Sans"/>
                <a:ea typeface="Open Sans"/>
                <a:cs typeface="Open Sans"/>
                <a:sym typeface="Open Sans"/>
              </a:rPr>
              <a:t>It uses advanced rules, such as the Heaviest Chain Rule, to achieve consensus while accepting concurrent blocks.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6F5EE"/>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6" name="TextBox 6"/>
          <p:cNvSpPr txBox="1"/>
          <p:nvPr/>
        </p:nvSpPr>
        <p:spPr>
          <a:xfrm>
            <a:off x="986879" y="583258"/>
            <a:ext cx="9708356" cy="827634"/>
          </a:xfrm>
          <a:prstGeom prst="rect">
            <a:avLst/>
          </a:prstGeom>
        </p:spPr>
        <p:txBody>
          <a:bodyPr lIns="0" tIns="0" rIns="0" bIns="0" rtlCol="0" anchor="t">
            <a:spAutoFit/>
          </a:bodyPr>
          <a:lstStyle/>
          <a:p>
            <a:pPr algn="l">
              <a:lnSpc>
                <a:spcPts val="5750"/>
              </a:lnSpc>
            </a:pPr>
            <a:r>
              <a:rPr lang="en-US" sz="4562" b="1">
                <a:solidFill>
                  <a:srgbClr val="333F70"/>
                </a:solidFill>
                <a:latin typeface="Arimo Bold"/>
                <a:ea typeface="Arimo Bold"/>
                <a:cs typeface="Arimo Bold"/>
                <a:sym typeface="Arimo Bold"/>
              </a:rPr>
              <a:t>Core Blockchain Concepts</a:t>
            </a:r>
          </a:p>
        </p:txBody>
      </p:sp>
      <p:sp>
        <p:nvSpPr>
          <p:cNvPr id="7" name="TextBox 7"/>
          <p:cNvSpPr txBox="1"/>
          <p:nvPr/>
        </p:nvSpPr>
        <p:spPr>
          <a:xfrm>
            <a:off x="986879" y="1705272"/>
            <a:ext cx="7922270" cy="423416"/>
          </a:xfrm>
          <a:prstGeom prst="rect">
            <a:avLst/>
          </a:prstGeom>
        </p:spPr>
        <p:txBody>
          <a:bodyPr lIns="0" tIns="0" rIns="0" bIns="0" rtlCol="0" anchor="t">
            <a:spAutoFit/>
          </a:bodyPr>
          <a:lstStyle/>
          <a:p>
            <a:pPr algn="l">
              <a:lnSpc>
                <a:spcPts val="2874"/>
              </a:lnSpc>
            </a:pPr>
            <a:r>
              <a:rPr lang="en-US" sz="2249" b="1">
                <a:solidFill>
                  <a:srgbClr val="333F70"/>
                </a:solidFill>
                <a:latin typeface="Arimo Bold"/>
                <a:ea typeface="Arimo Bold"/>
                <a:cs typeface="Arimo Bold"/>
                <a:sym typeface="Arimo Bold"/>
              </a:rPr>
              <a:t>Essential Building Blocks You Need to Know</a:t>
            </a:r>
          </a:p>
        </p:txBody>
      </p:sp>
      <p:grpSp>
        <p:nvGrpSpPr>
          <p:cNvPr id="8" name="Group 8"/>
          <p:cNvGrpSpPr/>
          <p:nvPr/>
        </p:nvGrpSpPr>
        <p:grpSpPr>
          <a:xfrm>
            <a:off x="986879" y="2480221"/>
            <a:ext cx="703041" cy="703041"/>
            <a:chOff x="0" y="0"/>
            <a:chExt cx="937388" cy="937388"/>
          </a:xfrm>
        </p:grpSpPr>
        <p:sp>
          <p:nvSpPr>
            <p:cNvPr id="9" name="Freeform 9" descr="preencoded.png"/>
            <p:cNvSpPr/>
            <p:nvPr/>
          </p:nvSpPr>
          <p:spPr>
            <a:xfrm>
              <a:off x="0" y="0"/>
              <a:ext cx="937387" cy="937387"/>
            </a:xfrm>
            <a:custGeom>
              <a:avLst/>
              <a:gdLst/>
              <a:ahLst/>
              <a:cxnLst/>
              <a:rect l="l" t="t" r="r" b="b"/>
              <a:pathLst>
                <a:path w="937387" h="937387">
                  <a:moveTo>
                    <a:pt x="0" y="0"/>
                  </a:moveTo>
                  <a:lnTo>
                    <a:pt x="937387" y="0"/>
                  </a:lnTo>
                  <a:lnTo>
                    <a:pt x="937387" y="937387"/>
                  </a:lnTo>
                  <a:lnTo>
                    <a:pt x="0" y="937387"/>
                  </a:lnTo>
                  <a:lnTo>
                    <a:pt x="0" y="0"/>
                  </a:lnTo>
                  <a:close/>
                </a:path>
              </a:pathLst>
            </a:custGeom>
            <a:blipFill>
              <a:blip r:embed="rId3"/>
              <a:stretch>
                <a:fillRect/>
              </a:stretch>
            </a:blipFill>
          </p:spPr>
        </p:sp>
      </p:grpSp>
      <p:sp>
        <p:nvSpPr>
          <p:cNvPr id="10" name="TextBox 10"/>
          <p:cNvSpPr txBox="1"/>
          <p:nvPr/>
        </p:nvSpPr>
        <p:spPr>
          <a:xfrm>
            <a:off x="1982838" y="2620715"/>
            <a:ext cx="2929681" cy="423416"/>
          </a:xfrm>
          <a:prstGeom prst="rect">
            <a:avLst/>
          </a:prstGeom>
        </p:spPr>
        <p:txBody>
          <a:bodyPr lIns="0" tIns="0" rIns="0" bIns="0" rtlCol="0" anchor="t">
            <a:spAutoFit/>
          </a:bodyPr>
          <a:lstStyle/>
          <a:p>
            <a:pPr algn="l">
              <a:lnSpc>
                <a:spcPts val="2874"/>
              </a:lnSpc>
            </a:pPr>
            <a:r>
              <a:rPr lang="en-US" sz="2249" b="1">
                <a:solidFill>
                  <a:srgbClr val="333F70"/>
                </a:solidFill>
                <a:latin typeface="Arimo Bold"/>
                <a:ea typeface="Arimo Bold"/>
                <a:cs typeface="Arimo Bold"/>
                <a:sym typeface="Arimo Bold"/>
              </a:rPr>
              <a:t>Wallets</a:t>
            </a:r>
          </a:p>
        </p:txBody>
      </p:sp>
      <p:sp>
        <p:nvSpPr>
          <p:cNvPr id="11" name="TextBox 11"/>
          <p:cNvSpPr txBox="1"/>
          <p:nvPr/>
        </p:nvSpPr>
        <p:spPr>
          <a:xfrm>
            <a:off x="1982838" y="3051274"/>
            <a:ext cx="7014716" cy="2758679"/>
          </a:xfrm>
          <a:prstGeom prst="rect">
            <a:avLst/>
          </a:prstGeom>
        </p:spPr>
        <p:txBody>
          <a:bodyPr lIns="0" tIns="0" rIns="0" bIns="0" rtlCol="0" anchor="t">
            <a:spAutoFit/>
          </a:bodyPr>
          <a:lstStyle/>
          <a:p>
            <a:pPr algn="l">
              <a:lnSpc>
                <a:spcPts val="2937"/>
              </a:lnSpc>
            </a:pPr>
            <a:r>
              <a:rPr lang="en-US" sz="1812">
                <a:solidFill>
                  <a:srgbClr val="333F70"/>
                </a:solidFill>
                <a:latin typeface="Open Sans"/>
                <a:ea typeface="Open Sans"/>
                <a:cs typeface="Open Sans"/>
                <a:sym typeface="Open Sans"/>
              </a:rPr>
              <a:t>Digital containers that store your private keys and manage your blockchain identity. Think of them as your personal vault for cryptocurrency and digital assets. </a:t>
            </a:r>
            <a:r>
              <a:rPr lang="en-US" sz="1812" b="1">
                <a:solidFill>
                  <a:srgbClr val="333F70"/>
                </a:solidFill>
                <a:latin typeface="Open Sans Bold"/>
                <a:ea typeface="Open Sans Bold"/>
                <a:cs typeface="Open Sans Bold"/>
                <a:sym typeface="Open Sans Bold"/>
              </a:rPr>
              <a:t>MetaMask</a:t>
            </a:r>
            <a:r>
              <a:rPr lang="en-US" sz="1812">
                <a:solidFill>
                  <a:srgbClr val="333F70"/>
                </a:solidFill>
                <a:latin typeface="Open Sans"/>
                <a:ea typeface="Open Sans"/>
                <a:cs typeface="Open Sans"/>
                <a:sym typeface="Open Sans"/>
              </a:rPr>
              <a:t> is a popular browser-based wallet that we'll use in today's workshop. Your wallet address is like your account number – public and shareable – while your private key is like your password – secret and never shared.</a:t>
            </a:r>
          </a:p>
        </p:txBody>
      </p:sp>
      <p:grpSp>
        <p:nvGrpSpPr>
          <p:cNvPr id="12" name="Group 12"/>
          <p:cNvGrpSpPr/>
          <p:nvPr/>
        </p:nvGrpSpPr>
        <p:grpSpPr>
          <a:xfrm>
            <a:off x="9290448" y="2480221"/>
            <a:ext cx="703041" cy="703041"/>
            <a:chOff x="0" y="0"/>
            <a:chExt cx="937388" cy="937388"/>
          </a:xfrm>
        </p:grpSpPr>
        <p:sp>
          <p:nvSpPr>
            <p:cNvPr id="13" name="Freeform 13" descr="preencoded.png"/>
            <p:cNvSpPr/>
            <p:nvPr/>
          </p:nvSpPr>
          <p:spPr>
            <a:xfrm>
              <a:off x="0" y="0"/>
              <a:ext cx="937387" cy="937387"/>
            </a:xfrm>
            <a:custGeom>
              <a:avLst/>
              <a:gdLst/>
              <a:ahLst/>
              <a:cxnLst/>
              <a:rect l="l" t="t" r="r" b="b"/>
              <a:pathLst>
                <a:path w="937387" h="937387">
                  <a:moveTo>
                    <a:pt x="0" y="0"/>
                  </a:moveTo>
                  <a:lnTo>
                    <a:pt x="937387" y="0"/>
                  </a:lnTo>
                  <a:lnTo>
                    <a:pt x="937387" y="937387"/>
                  </a:lnTo>
                  <a:lnTo>
                    <a:pt x="0" y="937387"/>
                  </a:lnTo>
                  <a:lnTo>
                    <a:pt x="0" y="0"/>
                  </a:lnTo>
                  <a:close/>
                </a:path>
              </a:pathLst>
            </a:custGeom>
            <a:blipFill>
              <a:blip r:embed="rId4"/>
              <a:stretch>
                <a:fillRect/>
              </a:stretch>
            </a:blipFill>
          </p:spPr>
        </p:sp>
      </p:grpSp>
      <p:sp>
        <p:nvSpPr>
          <p:cNvPr id="14" name="TextBox 14"/>
          <p:cNvSpPr txBox="1"/>
          <p:nvPr/>
        </p:nvSpPr>
        <p:spPr>
          <a:xfrm>
            <a:off x="10286405" y="2620715"/>
            <a:ext cx="2929681" cy="423416"/>
          </a:xfrm>
          <a:prstGeom prst="rect">
            <a:avLst/>
          </a:prstGeom>
        </p:spPr>
        <p:txBody>
          <a:bodyPr lIns="0" tIns="0" rIns="0" bIns="0" rtlCol="0" anchor="t">
            <a:spAutoFit/>
          </a:bodyPr>
          <a:lstStyle/>
          <a:p>
            <a:pPr algn="l">
              <a:lnSpc>
                <a:spcPts val="2874"/>
              </a:lnSpc>
            </a:pPr>
            <a:r>
              <a:rPr lang="en-US" sz="2249" b="1">
                <a:solidFill>
                  <a:srgbClr val="333F70"/>
                </a:solidFill>
                <a:latin typeface="Arimo Bold"/>
                <a:ea typeface="Arimo Bold"/>
                <a:cs typeface="Arimo Bold"/>
                <a:sym typeface="Arimo Bold"/>
              </a:rPr>
              <a:t>Transactions</a:t>
            </a:r>
          </a:p>
        </p:txBody>
      </p:sp>
      <p:sp>
        <p:nvSpPr>
          <p:cNvPr id="15" name="TextBox 15"/>
          <p:cNvSpPr txBox="1"/>
          <p:nvPr/>
        </p:nvSpPr>
        <p:spPr>
          <a:xfrm>
            <a:off x="10286405" y="3051274"/>
            <a:ext cx="7014716" cy="2758679"/>
          </a:xfrm>
          <a:prstGeom prst="rect">
            <a:avLst/>
          </a:prstGeom>
        </p:spPr>
        <p:txBody>
          <a:bodyPr lIns="0" tIns="0" rIns="0" bIns="0" rtlCol="0" anchor="t">
            <a:spAutoFit/>
          </a:bodyPr>
          <a:lstStyle/>
          <a:p>
            <a:pPr algn="l">
              <a:lnSpc>
                <a:spcPts val="2937"/>
              </a:lnSpc>
            </a:pPr>
            <a:r>
              <a:rPr lang="en-US" sz="1812">
                <a:solidFill>
                  <a:srgbClr val="333F70"/>
                </a:solidFill>
                <a:latin typeface="Open Sans"/>
                <a:ea typeface="Open Sans"/>
                <a:cs typeface="Open Sans"/>
                <a:sym typeface="Open Sans"/>
              </a:rPr>
              <a:t>Digital records of value transfer or data exchange on the blockchain. Every transaction is cryptographically signed, validated by network nodes, and permanently recorded. Transactions include sender address, receiver address, amount or data, timestamp, and a small fee to incentivize validators. Once confirmed, transactions become part of the immutable ledger.</a:t>
            </a:r>
          </a:p>
        </p:txBody>
      </p:sp>
      <p:grpSp>
        <p:nvGrpSpPr>
          <p:cNvPr id="16" name="Group 16"/>
          <p:cNvGrpSpPr/>
          <p:nvPr/>
        </p:nvGrpSpPr>
        <p:grpSpPr>
          <a:xfrm>
            <a:off x="986879" y="6278612"/>
            <a:ext cx="703041" cy="703041"/>
            <a:chOff x="0" y="0"/>
            <a:chExt cx="937388" cy="937388"/>
          </a:xfrm>
        </p:grpSpPr>
        <p:sp>
          <p:nvSpPr>
            <p:cNvPr id="17" name="Freeform 17" descr="preencoded.png"/>
            <p:cNvSpPr/>
            <p:nvPr/>
          </p:nvSpPr>
          <p:spPr>
            <a:xfrm>
              <a:off x="0" y="0"/>
              <a:ext cx="937387" cy="937387"/>
            </a:xfrm>
            <a:custGeom>
              <a:avLst/>
              <a:gdLst/>
              <a:ahLst/>
              <a:cxnLst/>
              <a:rect l="l" t="t" r="r" b="b"/>
              <a:pathLst>
                <a:path w="937387" h="937387">
                  <a:moveTo>
                    <a:pt x="0" y="0"/>
                  </a:moveTo>
                  <a:lnTo>
                    <a:pt x="937387" y="0"/>
                  </a:lnTo>
                  <a:lnTo>
                    <a:pt x="937387" y="937387"/>
                  </a:lnTo>
                  <a:lnTo>
                    <a:pt x="0" y="937387"/>
                  </a:lnTo>
                  <a:lnTo>
                    <a:pt x="0" y="0"/>
                  </a:lnTo>
                  <a:close/>
                </a:path>
              </a:pathLst>
            </a:custGeom>
            <a:blipFill>
              <a:blip r:embed="rId5"/>
              <a:stretch>
                <a:fillRect/>
              </a:stretch>
            </a:blipFill>
          </p:spPr>
        </p:sp>
      </p:grpSp>
      <p:sp>
        <p:nvSpPr>
          <p:cNvPr id="18" name="TextBox 18"/>
          <p:cNvSpPr txBox="1"/>
          <p:nvPr/>
        </p:nvSpPr>
        <p:spPr>
          <a:xfrm>
            <a:off x="1982838" y="6419106"/>
            <a:ext cx="3176290" cy="423416"/>
          </a:xfrm>
          <a:prstGeom prst="rect">
            <a:avLst/>
          </a:prstGeom>
        </p:spPr>
        <p:txBody>
          <a:bodyPr lIns="0" tIns="0" rIns="0" bIns="0" rtlCol="0" anchor="t">
            <a:spAutoFit/>
          </a:bodyPr>
          <a:lstStyle/>
          <a:p>
            <a:pPr algn="l">
              <a:lnSpc>
                <a:spcPts val="2874"/>
              </a:lnSpc>
            </a:pPr>
            <a:r>
              <a:rPr lang="en-US" sz="2249" b="1">
                <a:solidFill>
                  <a:srgbClr val="333F70"/>
                </a:solidFill>
                <a:latin typeface="Arimo Bold"/>
                <a:ea typeface="Arimo Bold"/>
                <a:cs typeface="Arimo Bold"/>
                <a:sym typeface="Arimo Bold"/>
              </a:rPr>
              <a:t>Smart Contracts</a:t>
            </a:r>
          </a:p>
        </p:txBody>
      </p:sp>
      <p:sp>
        <p:nvSpPr>
          <p:cNvPr id="19" name="TextBox 19"/>
          <p:cNvSpPr txBox="1"/>
          <p:nvPr/>
        </p:nvSpPr>
        <p:spPr>
          <a:xfrm>
            <a:off x="1982838" y="6849666"/>
            <a:ext cx="7014716" cy="2758679"/>
          </a:xfrm>
          <a:prstGeom prst="rect">
            <a:avLst/>
          </a:prstGeom>
        </p:spPr>
        <p:txBody>
          <a:bodyPr lIns="0" tIns="0" rIns="0" bIns="0" rtlCol="0" anchor="t">
            <a:spAutoFit/>
          </a:bodyPr>
          <a:lstStyle/>
          <a:p>
            <a:pPr algn="l">
              <a:lnSpc>
                <a:spcPts val="2937"/>
              </a:lnSpc>
            </a:pPr>
            <a:r>
              <a:rPr lang="en-US" sz="1812">
                <a:solidFill>
                  <a:srgbClr val="333F70"/>
                </a:solidFill>
                <a:latin typeface="Open Sans"/>
                <a:ea typeface="Open Sans"/>
                <a:cs typeface="Open Sans"/>
                <a:sym typeface="Open Sans"/>
              </a:rPr>
              <a:t>Self-executing programs that automatically enforce agreements when conditions are met. Written in code (often Solidity for Ethereum), they eliminate the need for intermediaries. Example: An insurance smart contract could automatically pay out claims when flight delay data meets specific criteria. No human intervention needed – the contract executes itself based on predefined rules.</a:t>
            </a:r>
          </a:p>
        </p:txBody>
      </p:sp>
      <p:grpSp>
        <p:nvGrpSpPr>
          <p:cNvPr id="20" name="Group 20"/>
          <p:cNvGrpSpPr/>
          <p:nvPr/>
        </p:nvGrpSpPr>
        <p:grpSpPr>
          <a:xfrm>
            <a:off x="9290448" y="6278612"/>
            <a:ext cx="703041" cy="703041"/>
            <a:chOff x="0" y="0"/>
            <a:chExt cx="937388" cy="937388"/>
          </a:xfrm>
        </p:grpSpPr>
        <p:sp>
          <p:nvSpPr>
            <p:cNvPr id="21" name="Freeform 21" descr="preencoded.png"/>
            <p:cNvSpPr/>
            <p:nvPr/>
          </p:nvSpPr>
          <p:spPr>
            <a:xfrm>
              <a:off x="0" y="0"/>
              <a:ext cx="937387" cy="937387"/>
            </a:xfrm>
            <a:custGeom>
              <a:avLst/>
              <a:gdLst/>
              <a:ahLst/>
              <a:cxnLst/>
              <a:rect l="l" t="t" r="r" b="b"/>
              <a:pathLst>
                <a:path w="937387" h="937387">
                  <a:moveTo>
                    <a:pt x="0" y="0"/>
                  </a:moveTo>
                  <a:lnTo>
                    <a:pt x="937387" y="0"/>
                  </a:lnTo>
                  <a:lnTo>
                    <a:pt x="937387" y="937387"/>
                  </a:lnTo>
                  <a:lnTo>
                    <a:pt x="0" y="937387"/>
                  </a:lnTo>
                  <a:lnTo>
                    <a:pt x="0" y="0"/>
                  </a:lnTo>
                  <a:close/>
                </a:path>
              </a:pathLst>
            </a:custGeom>
            <a:blipFill>
              <a:blip r:embed="rId6"/>
              <a:stretch>
                <a:fillRect/>
              </a:stretch>
            </a:blipFill>
          </p:spPr>
        </p:sp>
      </p:grpSp>
      <p:sp>
        <p:nvSpPr>
          <p:cNvPr id="22" name="TextBox 22"/>
          <p:cNvSpPr txBox="1"/>
          <p:nvPr/>
        </p:nvSpPr>
        <p:spPr>
          <a:xfrm>
            <a:off x="10286405" y="6419106"/>
            <a:ext cx="2929681" cy="423416"/>
          </a:xfrm>
          <a:prstGeom prst="rect">
            <a:avLst/>
          </a:prstGeom>
        </p:spPr>
        <p:txBody>
          <a:bodyPr lIns="0" tIns="0" rIns="0" bIns="0" rtlCol="0" anchor="t">
            <a:spAutoFit/>
          </a:bodyPr>
          <a:lstStyle/>
          <a:p>
            <a:pPr algn="l">
              <a:lnSpc>
                <a:spcPts val="2874"/>
              </a:lnSpc>
            </a:pPr>
            <a:r>
              <a:rPr lang="en-US" sz="2249" b="1">
                <a:solidFill>
                  <a:srgbClr val="333F70"/>
                </a:solidFill>
                <a:latin typeface="Arimo Bold"/>
                <a:ea typeface="Arimo Bold"/>
                <a:cs typeface="Arimo Bold"/>
                <a:sym typeface="Arimo Bold"/>
              </a:rPr>
              <a:t>Gas Fees</a:t>
            </a:r>
          </a:p>
        </p:txBody>
      </p:sp>
      <p:sp>
        <p:nvSpPr>
          <p:cNvPr id="23" name="TextBox 23"/>
          <p:cNvSpPr txBox="1"/>
          <p:nvPr/>
        </p:nvSpPr>
        <p:spPr>
          <a:xfrm>
            <a:off x="10286405" y="6849666"/>
            <a:ext cx="7014716" cy="2758679"/>
          </a:xfrm>
          <a:prstGeom prst="rect">
            <a:avLst/>
          </a:prstGeom>
        </p:spPr>
        <p:txBody>
          <a:bodyPr lIns="0" tIns="0" rIns="0" bIns="0" rtlCol="0" anchor="t">
            <a:spAutoFit/>
          </a:bodyPr>
          <a:lstStyle/>
          <a:p>
            <a:pPr algn="l">
              <a:lnSpc>
                <a:spcPts val="2937"/>
              </a:lnSpc>
            </a:pPr>
            <a:r>
              <a:rPr lang="en-US" sz="1812">
                <a:solidFill>
                  <a:srgbClr val="333F70"/>
                </a:solidFill>
                <a:latin typeface="Open Sans"/>
                <a:ea typeface="Open Sans"/>
                <a:cs typeface="Open Sans"/>
                <a:sym typeface="Open Sans"/>
              </a:rPr>
              <a:t>Small transaction costs paid to miners or validators for processing your transactions and executing smart contracts. Like postage stamps for the blockchain, gas fees prevent spam and compensate those maintaining the network. Fees vary based on network congestion – higher demand means higher fees. In our workshop, we'll use a local blockchain where gas fees are simulated but not real money.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6F5EE"/>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grpSp>
        <p:nvGrpSpPr>
          <p:cNvPr id="6" name="Group 6"/>
          <p:cNvGrpSpPr/>
          <p:nvPr/>
        </p:nvGrpSpPr>
        <p:grpSpPr>
          <a:xfrm>
            <a:off x="16049019" y="9686925"/>
            <a:ext cx="2153256" cy="514350"/>
            <a:chOff x="0" y="0"/>
            <a:chExt cx="2871008" cy="685800"/>
          </a:xfrm>
        </p:grpSpPr>
        <p:sp>
          <p:nvSpPr>
            <p:cNvPr id="7" name="Freeform 7" descr="preencoded.png">
              <a:hlinkClick r:id="rId2"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blipFill>
              <a:blip r:embed="rId3"/>
              <a:stretch>
                <a:fillRect r="-1"/>
              </a:stretch>
            </a:blipFill>
          </p:spPr>
        </p:sp>
      </p:grpSp>
      <p:grpSp>
        <p:nvGrpSpPr>
          <p:cNvPr id="8" name="Group 8"/>
          <p:cNvGrpSpPr/>
          <p:nvPr/>
        </p:nvGrpSpPr>
        <p:grpSpPr>
          <a:xfrm>
            <a:off x="11430000" y="0"/>
            <a:ext cx="6858000" cy="10287000"/>
            <a:chOff x="0" y="0"/>
            <a:chExt cx="9144000" cy="13716000"/>
          </a:xfrm>
        </p:grpSpPr>
        <p:sp>
          <p:nvSpPr>
            <p:cNvPr id="9" name="Freeform 9"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4"/>
              <a:stretch>
                <a:fillRect/>
              </a:stretch>
            </a:blipFill>
          </p:spPr>
        </p:sp>
      </p:grpSp>
      <p:sp>
        <p:nvSpPr>
          <p:cNvPr id="10" name="TextBox 10"/>
          <p:cNvSpPr txBox="1"/>
          <p:nvPr/>
        </p:nvSpPr>
        <p:spPr>
          <a:xfrm>
            <a:off x="992238" y="1897707"/>
            <a:ext cx="6916788" cy="813197"/>
          </a:xfrm>
          <a:prstGeom prst="rect">
            <a:avLst/>
          </a:prstGeom>
        </p:spPr>
        <p:txBody>
          <a:bodyPr lIns="0" tIns="0" rIns="0" bIns="0" rtlCol="0" anchor="t">
            <a:spAutoFit/>
          </a:bodyPr>
          <a:lstStyle/>
          <a:p>
            <a:pPr algn="l">
              <a:lnSpc>
                <a:spcPts val="6062"/>
              </a:lnSpc>
            </a:pPr>
            <a:r>
              <a:rPr lang="en-US" sz="4875" b="1">
                <a:solidFill>
                  <a:srgbClr val="333F70"/>
                </a:solidFill>
                <a:latin typeface="Arimo Bold"/>
                <a:ea typeface="Arimo Bold"/>
                <a:cs typeface="Arimo Bold"/>
                <a:sym typeface="Arimo Bold"/>
              </a:rPr>
              <a:t>Cryptocurrencies</a:t>
            </a:r>
          </a:p>
        </p:txBody>
      </p:sp>
      <p:sp>
        <p:nvSpPr>
          <p:cNvPr id="11" name="TextBox 11"/>
          <p:cNvSpPr txBox="1"/>
          <p:nvPr/>
        </p:nvSpPr>
        <p:spPr>
          <a:xfrm>
            <a:off x="992238" y="2997250"/>
            <a:ext cx="9445526" cy="879574"/>
          </a:xfrm>
          <a:prstGeom prst="rect">
            <a:avLst/>
          </a:prstGeom>
        </p:spPr>
        <p:txBody>
          <a:bodyPr lIns="0" tIns="0" rIns="0" bIns="0" rtlCol="0" anchor="t">
            <a:spAutoFit/>
          </a:bodyPr>
          <a:lstStyle/>
          <a:p>
            <a:pPr algn="l">
              <a:lnSpc>
                <a:spcPts val="3125"/>
              </a:lnSpc>
            </a:pPr>
            <a:r>
              <a:rPr lang="en-US" sz="1937">
                <a:solidFill>
                  <a:srgbClr val="333F70"/>
                </a:solidFill>
                <a:latin typeface="Open Sans"/>
                <a:ea typeface="Open Sans"/>
                <a:cs typeface="Open Sans"/>
                <a:sym typeface="Open Sans"/>
              </a:rPr>
              <a:t>Cryptocurrencies are digital or virtual currencies using cryptography for security. The blockchain records every transaction immutably.</a:t>
            </a:r>
          </a:p>
        </p:txBody>
      </p:sp>
      <p:sp>
        <p:nvSpPr>
          <p:cNvPr id="12" name="TextBox 12"/>
          <p:cNvSpPr txBox="1"/>
          <p:nvPr/>
        </p:nvSpPr>
        <p:spPr>
          <a:xfrm>
            <a:off x="992238" y="4239369"/>
            <a:ext cx="3102322" cy="397223"/>
          </a:xfrm>
          <a:prstGeom prst="rect">
            <a:avLst/>
          </a:prstGeom>
        </p:spPr>
        <p:txBody>
          <a:bodyPr lIns="0" tIns="0" rIns="0" bIns="0" rtlCol="0" anchor="t">
            <a:spAutoFit/>
          </a:bodyPr>
          <a:lstStyle/>
          <a:p>
            <a:pPr algn="l">
              <a:lnSpc>
                <a:spcPts val="2999"/>
              </a:lnSpc>
            </a:pPr>
            <a:r>
              <a:rPr lang="en-US" sz="2437" b="1">
                <a:solidFill>
                  <a:srgbClr val="333F70"/>
                </a:solidFill>
                <a:latin typeface="Arimo Bold"/>
                <a:ea typeface="Arimo Bold"/>
                <a:cs typeface="Arimo Bold"/>
                <a:sym typeface="Arimo Bold"/>
              </a:rPr>
              <a:t>How They Work:</a:t>
            </a:r>
          </a:p>
        </p:txBody>
      </p:sp>
      <p:grpSp>
        <p:nvGrpSpPr>
          <p:cNvPr id="13" name="Group 13"/>
          <p:cNvGrpSpPr/>
          <p:nvPr/>
        </p:nvGrpSpPr>
        <p:grpSpPr>
          <a:xfrm>
            <a:off x="987475" y="5003899"/>
            <a:ext cx="567630" cy="567630"/>
            <a:chOff x="0" y="0"/>
            <a:chExt cx="756840" cy="756840"/>
          </a:xfrm>
        </p:grpSpPr>
        <p:sp>
          <p:nvSpPr>
            <p:cNvPr id="14" name="Freeform 14"/>
            <p:cNvSpPr/>
            <p:nvPr/>
          </p:nvSpPr>
          <p:spPr>
            <a:xfrm>
              <a:off x="6350" y="6350"/>
              <a:ext cx="744093" cy="744093"/>
            </a:xfrm>
            <a:custGeom>
              <a:avLst/>
              <a:gdLst/>
              <a:ahLst/>
              <a:cxnLst/>
              <a:rect l="l" t="t" r="r" b="b"/>
              <a:pathLst>
                <a:path w="744093" h="744093">
                  <a:moveTo>
                    <a:pt x="0" y="138938"/>
                  </a:moveTo>
                  <a:cubicBezTo>
                    <a:pt x="0" y="62230"/>
                    <a:pt x="62230" y="0"/>
                    <a:pt x="138938" y="0"/>
                  </a:cubicBezTo>
                  <a:lnTo>
                    <a:pt x="605155" y="0"/>
                  </a:lnTo>
                  <a:cubicBezTo>
                    <a:pt x="681990" y="0"/>
                    <a:pt x="744093" y="62230"/>
                    <a:pt x="744093" y="138938"/>
                  </a:cubicBezTo>
                  <a:lnTo>
                    <a:pt x="744093" y="605155"/>
                  </a:lnTo>
                  <a:cubicBezTo>
                    <a:pt x="744093" y="681863"/>
                    <a:pt x="681863" y="744093"/>
                    <a:pt x="605155" y="744093"/>
                  </a:cubicBezTo>
                  <a:lnTo>
                    <a:pt x="138938" y="744093"/>
                  </a:lnTo>
                  <a:cubicBezTo>
                    <a:pt x="62230" y="744093"/>
                    <a:pt x="0" y="681990"/>
                    <a:pt x="0" y="605155"/>
                  </a:cubicBezTo>
                  <a:close/>
                </a:path>
              </a:pathLst>
            </a:custGeom>
            <a:solidFill>
              <a:srgbClr val="D6F5EE"/>
            </a:solidFill>
          </p:spPr>
        </p:sp>
        <p:sp>
          <p:nvSpPr>
            <p:cNvPr id="15" name="Freeform 15"/>
            <p:cNvSpPr/>
            <p:nvPr/>
          </p:nvSpPr>
          <p:spPr>
            <a:xfrm>
              <a:off x="0" y="0"/>
              <a:ext cx="756793" cy="756793"/>
            </a:xfrm>
            <a:custGeom>
              <a:avLst/>
              <a:gdLst/>
              <a:ahLst/>
              <a:cxnLst/>
              <a:rect l="l" t="t" r="r" b="b"/>
              <a:pathLst>
                <a:path w="756793" h="756793">
                  <a:moveTo>
                    <a:pt x="0" y="145288"/>
                  </a:moveTo>
                  <a:cubicBezTo>
                    <a:pt x="0" y="65024"/>
                    <a:pt x="65024" y="0"/>
                    <a:pt x="145288" y="0"/>
                  </a:cubicBezTo>
                  <a:lnTo>
                    <a:pt x="611505" y="0"/>
                  </a:lnTo>
                  <a:lnTo>
                    <a:pt x="611505" y="6350"/>
                  </a:lnTo>
                  <a:lnTo>
                    <a:pt x="611505" y="0"/>
                  </a:lnTo>
                  <a:cubicBezTo>
                    <a:pt x="691769" y="0"/>
                    <a:pt x="756793" y="65024"/>
                    <a:pt x="756793" y="145288"/>
                  </a:cubicBezTo>
                  <a:lnTo>
                    <a:pt x="750443" y="145288"/>
                  </a:lnTo>
                  <a:lnTo>
                    <a:pt x="756793" y="145288"/>
                  </a:lnTo>
                  <a:lnTo>
                    <a:pt x="756793" y="611505"/>
                  </a:lnTo>
                  <a:lnTo>
                    <a:pt x="750443" y="611505"/>
                  </a:lnTo>
                  <a:lnTo>
                    <a:pt x="756793" y="611505"/>
                  </a:lnTo>
                  <a:cubicBezTo>
                    <a:pt x="756793" y="691769"/>
                    <a:pt x="691769" y="756793"/>
                    <a:pt x="611505" y="756793"/>
                  </a:cubicBezTo>
                  <a:lnTo>
                    <a:pt x="611505" y="750443"/>
                  </a:lnTo>
                  <a:lnTo>
                    <a:pt x="611505" y="756793"/>
                  </a:lnTo>
                  <a:lnTo>
                    <a:pt x="145288" y="756793"/>
                  </a:lnTo>
                  <a:lnTo>
                    <a:pt x="145288" y="750443"/>
                  </a:lnTo>
                  <a:lnTo>
                    <a:pt x="145288" y="756793"/>
                  </a:lnTo>
                  <a:cubicBezTo>
                    <a:pt x="65024" y="756793"/>
                    <a:pt x="0" y="691769"/>
                    <a:pt x="0" y="611505"/>
                  </a:cubicBezTo>
                  <a:lnTo>
                    <a:pt x="0" y="145288"/>
                  </a:lnTo>
                  <a:lnTo>
                    <a:pt x="6350" y="145288"/>
                  </a:lnTo>
                  <a:lnTo>
                    <a:pt x="0" y="145288"/>
                  </a:lnTo>
                  <a:moveTo>
                    <a:pt x="12700" y="145288"/>
                  </a:moveTo>
                  <a:lnTo>
                    <a:pt x="12700" y="611505"/>
                  </a:lnTo>
                  <a:lnTo>
                    <a:pt x="6350" y="611505"/>
                  </a:lnTo>
                  <a:lnTo>
                    <a:pt x="12700" y="611505"/>
                  </a:lnTo>
                  <a:cubicBezTo>
                    <a:pt x="12700" y="684784"/>
                    <a:pt x="72009" y="744093"/>
                    <a:pt x="145288" y="744093"/>
                  </a:cubicBezTo>
                  <a:lnTo>
                    <a:pt x="611505" y="744093"/>
                  </a:lnTo>
                  <a:cubicBezTo>
                    <a:pt x="684784" y="744093"/>
                    <a:pt x="744093" y="684784"/>
                    <a:pt x="744093" y="611505"/>
                  </a:cubicBezTo>
                  <a:lnTo>
                    <a:pt x="744093" y="145288"/>
                  </a:lnTo>
                  <a:cubicBezTo>
                    <a:pt x="744093" y="72009"/>
                    <a:pt x="684784" y="12700"/>
                    <a:pt x="611505" y="12700"/>
                  </a:cubicBezTo>
                  <a:lnTo>
                    <a:pt x="145288" y="12700"/>
                  </a:lnTo>
                  <a:lnTo>
                    <a:pt x="145288" y="6350"/>
                  </a:lnTo>
                  <a:lnTo>
                    <a:pt x="145288" y="12700"/>
                  </a:lnTo>
                  <a:cubicBezTo>
                    <a:pt x="72009" y="12700"/>
                    <a:pt x="12700" y="72009"/>
                    <a:pt x="12700" y="145288"/>
                  </a:cubicBezTo>
                  <a:close/>
                </a:path>
              </a:pathLst>
            </a:custGeom>
            <a:solidFill>
              <a:srgbClr val="BCDBD4"/>
            </a:solidFill>
          </p:spPr>
        </p:sp>
      </p:grpSp>
      <p:sp>
        <p:nvSpPr>
          <p:cNvPr id="16" name="Freeform 16" descr="preencoded.png"/>
          <p:cNvSpPr/>
          <p:nvPr/>
        </p:nvSpPr>
        <p:spPr>
          <a:xfrm>
            <a:off x="1085255" y="5101605"/>
            <a:ext cx="372070" cy="372070"/>
          </a:xfrm>
          <a:custGeom>
            <a:avLst/>
            <a:gdLst/>
            <a:ahLst/>
            <a:cxnLst/>
            <a:rect l="l" t="t" r="r" b="b"/>
            <a:pathLst>
              <a:path w="372070" h="372070">
                <a:moveTo>
                  <a:pt x="0" y="0"/>
                </a:moveTo>
                <a:lnTo>
                  <a:pt x="372070" y="0"/>
                </a:lnTo>
                <a:lnTo>
                  <a:pt x="372070" y="372070"/>
                </a:lnTo>
                <a:lnTo>
                  <a:pt x="0" y="3720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TextBox 17"/>
          <p:cNvSpPr txBox="1"/>
          <p:nvPr/>
        </p:nvSpPr>
        <p:spPr>
          <a:xfrm>
            <a:off x="1798290" y="5003452"/>
            <a:ext cx="8639472" cy="482650"/>
          </a:xfrm>
          <a:prstGeom prst="rect">
            <a:avLst/>
          </a:prstGeom>
        </p:spPr>
        <p:txBody>
          <a:bodyPr lIns="0" tIns="0" rIns="0" bIns="0" rtlCol="0" anchor="t">
            <a:spAutoFit/>
          </a:bodyPr>
          <a:lstStyle/>
          <a:p>
            <a:pPr algn="l">
              <a:lnSpc>
                <a:spcPts val="3125"/>
              </a:lnSpc>
            </a:pPr>
            <a:r>
              <a:rPr lang="en-US" sz="1937">
                <a:solidFill>
                  <a:srgbClr val="333F70"/>
                </a:solidFill>
                <a:latin typeface="Open Sans"/>
                <a:ea typeface="Open Sans"/>
                <a:cs typeface="Open Sans"/>
                <a:sym typeface="Open Sans"/>
              </a:rPr>
              <a:t>Users have wallets with public/private keys</a:t>
            </a:r>
          </a:p>
        </p:txBody>
      </p:sp>
      <p:grpSp>
        <p:nvGrpSpPr>
          <p:cNvPr id="18" name="Group 18"/>
          <p:cNvGrpSpPr/>
          <p:nvPr/>
        </p:nvGrpSpPr>
        <p:grpSpPr>
          <a:xfrm>
            <a:off x="987475" y="6058049"/>
            <a:ext cx="567630" cy="567630"/>
            <a:chOff x="0" y="0"/>
            <a:chExt cx="756840" cy="756840"/>
          </a:xfrm>
        </p:grpSpPr>
        <p:sp>
          <p:nvSpPr>
            <p:cNvPr id="19" name="Freeform 19"/>
            <p:cNvSpPr/>
            <p:nvPr/>
          </p:nvSpPr>
          <p:spPr>
            <a:xfrm>
              <a:off x="6350" y="6350"/>
              <a:ext cx="744093" cy="744093"/>
            </a:xfrm>
            <a:custGeom>
              <a:avLst/>
              <a:gdLst/>
              <a:ahLst/>
              <a:cxnLst/>
              <a:rect l="l" t="t" r="r" b="b"/>
              <a:pathLst>
                <a:path w="744093" h="744093">
                  <a:moveTo>
                    <a:pt x="0" y="138938"/>
                  </a:moveTo>
                  <a:cubicBezTo>
                    <a:pt x="0" y="62230"/>
                    <a:pt x="62230" y="0"/>
                    <a:pt x="138938" y="0"/>
                  </a:cubicBezTo>
                  <a:lnTo>
                    <a:pt x="605155" y="0"/>
                  </a:lnTo>
                  <a:cubicBezTo>
                    <a:pt x="681990" y="0"/>
                    <a:pt x="744093" y="62230"/>
                    <a:pt x="744093" y="138938"/>
                  </a:cubicBezTo>
                  <a:lnTo>
                    <a:pt x="744093" y="605155"/>
                  </a:lnTo>
                  <a:cubicBezTo>
                    <a:pt x="744093" y="681863"/>
                    <a:pt x="681863" y="744093"/>
                    <a:pt x="605155" y="744093"/>
                  </a:cubicBezTo>
                  <a:lnTo>
                    <a:pt x="138938" y="744093"/>
                  </a:lnTo>
                  <a:cubicBezTo>
                    <a:pt x="62230" y="744093"/>
                    <a:pt x="0" y="681990"/>
                    <a:pt x="0" y="605155"/>
                  </a:cubicBezTo>
                  <a:close/>
                </a:path>
              </a:pathLst>
            </a:custGeom>
            <a:solidFill>
              <a:srgbClr val="D6F5EE"/>
            </a:solidFill>
          </p:spPr>
        </p:sp>
        <p:sp>
          <p:nvSpPr>
            <p:cNvPr id="20" name="Freeform 20"/>
            <p:cNvSpPr/>
            <p:nvPr/>
          </p:nvSpPr>
          <p:spPr>
            <a:xfrm>
              <a:off x="0" y="0"/>
              <a:ext cx="756793" cy="756793"/>
            </a:xfrm>
            <a:custGeom>
              <a:avLst/>
              <a:gdLst/>
              <a:ahLst/>
              <a:cxnLst/>
              <a:rect l="l" t="t" r="r" b="b"/>
              <a:pathLst>
                <a:path w="756793" h="756793">
                  <a:moveTo>
                    <a:pt x="0" y="145288"/>
                  </a:moveTo>
                  <a:cubicBezTo>
                    <a:pt x="0" y="65024"/>
                    <a:pt x="65024" y="0"/>
                    <a:pt x="145288" y="0"/>
                  </a:cubicBezTo>
                  <a:lnTo>
                    <a:pt x="611505" y="0"/>
                  </a:lnTo>
                  <a:lnTo>
                    <a:pt x="611505" y="6350"/>
                  </a:lnTo>
                  <a:lnTo>
                    <a:pt x="611505" y="0"/>
                  </a:lnTo>
                  <a:cubicBezTo>
                    <a:pt x="691769" y="0"/>
                    <a:pt x="756793" y="65024"/>
                    <a:pt x="756793" y="145288"/>
                  </a:cubicBezTo>
                  <a:lnTo>
                    <a:pt x="750443" y="145288"/>
                  </a:lnTo>
                  <a:lnTo>
                    <a:pt x="756793" y="145288"/>
                  </a:lnTo>
                  <a:lnTo>
                    <a:pt x="756793" y="611505"/>
                  </a:lnTo>
                  <a:lnTo>
                    <a:pt x="750443" y="611505"/>
                  </a:lnTo>
                  <a:lnTo>
                    <a:pt x="756793" y="611505"/>
                  </a:lnTo>
                  <a:cubicBezTo>
                    <a:pt x="756793" y="691769"/>
                    <a:pt x="691769" y="756793"/>
                    <a:pt x="611505" y="756793"/>
                  </a:cubicBezTo>
                  <a:lnTo>
                    <a:pt x="611505" y="750443"/>
                  </a:lnTo>
                  <a:lnTo>
                    <a:pt x="611505" y="756793"/>
                  </a:lnTo>
                  <a:lnTo>
                    <a:pt x="145288" y="756793"/>
                  </a:lnTo>
                  <a:lnTo>
                    <a:pt x="145288" y="750443"/>
                  </a:lnTo>
                  <a:lnTo>
                    <a:pt x="145288" y="756793"/>
                  </a:lnTo>
                  <a:cubicBezTo>
                    <a:pt x="65024" y="756793"/>
                    <a:pt x="0" y="691769"/>
                    <a:pt x="0" y="611505"/>
                  </a:cubicBezTo>
                  <a:lnTo>
                    <a:pt x="0" y="145288"/>
                  </a:lnTo>
                  <a:lnTo>
                    <a:pt x="6350" y="145288"/>
                  </a:lnTo>
                  <a:lnTo>
                    <a:pt x="0" y="145288"/>
                  </a:lnTo>
                  <a:moveTo>
                    <a:pt x="12700" y="145288"/>
                  </a:moveTo>
                  <a:lnTo>
                    <a:pt x="12700" y="611505"/>
                  </a:lnTo>
                  <a:lnTo>
                    <a:pt x="6350" y="611505"/>
                  </a:lnTo>
                  <a:lnTo>
                    <a:pt x="12700" y="611505"/>
                  </a:lnTo>
                  <a:cubicBezTo>
                    <a:pt x="12700" y="684784"/>
                    <a:pt x="72009" y="744093"/>
                    <a:pt x="145288" y="744093"/>
                  </a:cubicBezTo>
                  <a:lnTo>
                    <a:pt x="611505" y="744093"/>
                  </a:lnTo>
                  <a:cubicBezTo>
                    <a:pt x="684784" y="744093"/>
                    <a:pt x="744093" y="684784"/>
                    <a:pt x="744093" y="611505"/>
                  </a:cubicBezTo>
                  <a:lnTo>
                    <a:pt x="744093" y="145288"/>
                  </a:lnTo>
                  <a:cubicBezTo>
                    <a:pt x="744093" y="72009"/>
                    <a:pt x="684784" y="12700"/>
                    <a:pt x="611505" y="12700"/>
                  </a:cubicBezTo>
                  <a:lnTo>
                    <a:pt x="145288" y="12700"/>
                  </a:lnTo>
                  <a:lnTo>
                    <a:pt x="145288" y="6350"/>
                  </a:lnTo>
                  <a:lnTo>
                    <a:pt x="145288" y="12700"/>
                  </a:lnTo>
                  <a:cubicBezTo>
                    <a:pt x="72009" y="12700"/>
                    <a:pt x="12700" y="72009"/>
                    <a:pt x="12700" y="145288"/>
                  </a:cubicBezTo>
                  <a:close/>
                </a:path>
              </a:pathLst>
            </a:custGeom>
            <a:solidFill>
              <a:srgbClr val="BCDBD4"/>
            </a:solidFill>
          </p:spPr>
        </p:sp>
      </p:grpSp>
      <p:sp>
        <p:nvSpPr>
          <p:cNvPr id="21" name="Freeform 21" descr="preencoded.png"/>
          <p:cNvSpPr/>
          <p:nvPr/>
        </p:nvSpPr>
        <p:spPr>
          <a:xfrm>
            <a:off x="1085255" y="6155755"/>
            <a:ext cx="372070" cy="372070"/>
          </a:xfrm>
          <a:custGeom>
            <a:avLst/>
            <a:gdLst/>
            <a:ahLst/>
            <a:cxnLst/>
            <a:rect l="l" t="t" r="r" b="b"/>
            <a:pathLst>
              <a:path w="372070" h="372070">
                <a:moveTo>
                  <a:pt x="0" y="0"/>
                </a:moveTo>
                <a:lnTo>
                  <a:pt x="372070" y="0"/>
                </a:lnTo>
                <a:lnTo>
                  <a:pt x="372070" y="372070"/>
                </a:lnTo>
                <a:lnTo>
                  <a:pt x="0" y="3720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2" name="TextBox 22"/>
          <p:cNvSpPr txBox="1"/>
          <p:nvPr/>
        </p:nvSpPr>
        <p:spPr>
          <a:xfrm>
            <a:off x="1798290" y="6057602"/>
            <a:ext cx="8639472" cy="482650"/>
          </a:xfrm>
          <a:prstGeom prst="rect">
            <a:avLst/>
          </a:prstGeom>
        </p:spPr>
        <p:txBody>
          <a:bodyPr lIns="0" tIns="0" rIns="0" bIns="0" rtlCol="0" anchor="t">
            <a:spAutoFit/>
          </a:bodyPr>
          <a:lstStyle/>
          <a:p>
            <a:pPr algn="l">
              <a:lnSpc>
                <a:spcPts val="3125"/>
              </a:lnSpc>
            </a:pPr>
            <a:r>
              <a:rPr lang="en-US" sz="1937">
                <a:solidFill>
                  <a:srgbClr val="333F70"/>
                </a:solidFill>
                <a:latin typeface="Open Sans"/>
                <a:ea typeface="Open Sans"/>
                <a:cs typeface="Open Sans"/>
                <a:sym typeface="Open Sans"/>
              </a:rPr>
              <a:t>Transactions are verified by network nodes</a:t>
            </a:r>
          </a:p>
        </p:txBody>
      </p:sp>
      <p:grpSp>
        <p:nvGrpSpPr>
          <p:cNvPr id="23" name="Group 23"/>
          <p:cNvGrpSpPr/>
          <p:nvPr/>
        </p:nvGrpSpPr>
        <p:grpSpPr>
          <a:xfrm>
            <a:off x="987475" y="7112199"/>
            <a:ext cx="567630" cy="567630"/>
            <a:chOff x="0" y="0"/>
            <a:chExt cx="756840" cy="756840"/>
          </a:xfrm>
        </p:grpSpPr>
        <p:sp>
          <p:nvSpPr>
            <p:cNvPr id="24" name="Freeform 24"/>
            <p:cNvSpPr/>
            <p:nvPr/>
          </p:nvSpPr>
          <p:spPr>
            <a:xfrm>
              <a:off x="6350" y="6350"/>
              <a:ext cx="744093" cy="744093"/>
            </a:xfrm>
            <a:custGeom>
              <a:avLst/>
              <a:gdLst/>
              <a:ahLst/>
              <a:cxnLst/>
              <a:rect l="l" t="t" r="r" b="b"/>
              <a:pathLst>
                <a:path w="744093" h="744093">
                  <a:moveTo>
                    <a:pt x="0" y="138938"/>
                  </a:moveTo>
                  <a:cubicBezTo>
                    <a:pt x="0" y="62230"/>
                    <a:pt x="62230" y="0"/>
                    <a:pt x="138938" y="0"/>
                  </a:cubicBezTo>
                  <a:lnTo>
                    <a:pt x="605155" y="0"/>
                  </a:lnTo>
                  <a:cubicBezTo>
                    <a:pt x="681990" y="0"/>
                    <a:pt x="744093" y="62230"/>
                    <a:pt x="744093" y="138938"/>
                  </a:cubicBezTo>
                  <a:lnTo>
                    <a:pt x="744093" y="605155"/>
                  </a:lnTo>
                  <a:cubicBezTo>
                    <a:pt x="744093" y="681863"/>
                    <a:pt x="681863" y="744093"/>
                    <a:pt x="605155" y="744093"/>
                  </a:cubicBezTo>
                  <a:lnTo>
                    <a:pt x="138938" y="744093"/>
                  </a:lnTo>
                  <a:cubicBezTo>
                    <a:pt x="62230" y="744093"/>
                    <a:pt x="0" y="681990"/>
                    <a:pt x="0" y="605155"/>
                  </a:cubicBezTo>
                  <a:close/>
                </a:path>
              </a:pathLst>
            </a:custGeom>
            <a:solidFill>
              <a:srgbClr val="D6F5EE"/>
            </a:solidFill>
          </p:spPr>
        </p:sp>
        <p:sp>
          <p:nvSpPr>
            <p:cNvPr id="25" name="Freeform 25"/>
            <p:cNvSpPr/>
            <p:nvPr/>
          </p:nvSpPr>
          <p:spPr>
            <a:xfrm>
              <a:off x="0" y="0"/>
              <a:ext cx="756793" cy="756793"/>
            </a:xfrm>
            <a:custGeom>
              <a:avLst/>
              <a:gdLst/>
              <a:ahLst/>
              <a:cxnLst/>
              <a:rect l="l" t="t" r="r" b="b"/>
              <a:pathLst>
                <a:path w="756793" h="756793">
                  <a:moveTo>
                    <a:pt x="0" y="145288"/>
                  </a:moveTo>
                  <a:cubicBezTo>
                    <a:pt x="0" y="65024"/>
                    <a:pt x="65024" y="0"/>
                    <a:pt x="145288" y="0"/>
                  </a:cubicBezTo>
                  <a:lnTo>
                    <a:pt x="611505" y="0"/>
                  </a:lnTo>
                  <a:lnTo>
                    <a:pt x="611505" y="6350"/>
                  </a:lnTo>
                  <a:lnTo>
                    <a:pt x="611505" y="0"/>
                  </a:lnTo>
                  <a:cubicBezTo>
                    <a:pt x="691769" y="0"/>
                    <a:pt x="756793" y="65024"/>
                    <a:pt x="756793" y="145288"/>
                  </a:cubicBezTo>
                  <a:lnTo>
                    <a:pt x="750443" y="145288"/>
                  </a:lnTo>
                  <a:lnTo>
                    <a:pt x="756793" y="145288"/>
                  </a:lnTo>
                  <a:lnTo>
                    <a:pt x="756793" y="611505"/>
                  </a:lnTo>
                  <a:lnTo>
                    <a:pt x="750443" y="611505"/>
                  </a:lnTo>
                  <a:lnTo>
                    <a:pt x="756793" y="611505"/>
                  </a:lnTo>
                  <a:cubicBezTo>
                    <a:pt x="756793" y="691769"/>
                    <a:pt x="691769" y="756793"/>
                    <a:pt x="611505" y="756793"/>
                  </a:cubicBezTo>
                  <a:lnTo>
                    <a:pt x="611505" y="750443"/>
                  </a:lnTo>
                  <a:lnTo>
                    <a:pt x="611505" y="756793"/>
                  </a:lnTo>
                  <a:lnTo>
                    <a:pt x="145288" y="756793"/>
                  </a:lnTo>
                  <a:lnTo>
                    <a:pt x="145288" y="750443"/>
                  </a:lnTo>
                  <a:lnTo>
                    <a:pt x="145288" y="756793"/>
                  </a:lnTo>
                  <a:cubicBezTo>
                    <a:pt x="65024" y="756793"/>
                    <a:pt x="0" y="691769"/>
                    <a:pt x="0" y="611505"/>
                  </a:cubicBezTo>
                  <a:lnTo>
                    <a:pt x="0" y="145288"/>
                  </a:lnTo>
                  <a:lnTo>
                    <a:pt x="6350" y="145288"/>
                  </a:lnTo>
                  <a:lnTo>
                    <a:pt x="0" y="145288"/>
                  </a:lnTo>
                  <a:moveTo>
                    <a:pt x="12700" y="145288"/>
                  </a:moveTo>
                  <a:lnTo>
                    <a:pt x="12700" y="611505"/>
                  </a:lnTo>
                  <a:lnTo>
                    <a:pt x="6350" y="611505"/>
                  </a:lnTo>
                  <a:lnTo>
                    <a:pt x="12700" y="611505"/>
                  </a:lnTo>
                  <a:cubicBezTo>
                    <a:pt x="12700" y="684784"/>
                    <a:pt x="72009" y="744093"/>
                    <a:pt x="145288" y="744093"/>
                  </a:cubicBezTo>
                  <a:lnTo>
                    <a:pt x="611505" y="744093"/>
                  </a:lnTo>
                  <a:cubicBezTo>
                    <a:pt x="684784" y="744093"/>
                    <a:pt x="744093" y="684784"/>
                    <a:pt x="744093" y="611505"/>
                  </a:cubicBezTo>
                  <a:lnTo>
                    <a:pt x="744093" y="145288"/>
                  </a:lnTo>
                  <a:cubicBezTo>
                    <a:pt x="744093" y="72009"/>
                    <a:pt x="684784" y="12700"/>
                    <a:pt x="611505" y="12700"/>
                  </a:cubicBezTo>
                  <a:lnTo>
                    <a:pt x="145288" y="12700"/>
                  </a:lnTo>
                  <a:lnTo>
                    <a:pt x="145288" y="6350"/>
                  </a:lnTo>
                  <a:lnTo>
                    <a:pt x="145288" y="12700"/>
                  </a:lnTo>
                  <a:cubicBezTo>
                    <a:pt x="72009" y="12700"/>
                    <a:pt x="12700" y="72009"/>
                    <a:pt x="12700" y="145288"/>
                  </a:cubicBezTo>
                  <a:close/>
                </a:path>
              </a:pathLst>
            </a:custGeom>
            <a:solidFill>
              <a:srgbClr val="BCDBD4"/>
            </a:solidFill>
          </p:spPr>
        </p:sp>
      </p:grpSp>
      <p:sp>
        <p:nvSpPr>
          <p:cNvPr id="26" name="Freeform 26" descr="preencoded.png"/>
          <p:cNvSpPr/>
          <p:nvPr/>
        </p:nvSpPr>
        <p:spPr>
          <a:xfrm>
            <a:off x="1085255" y="7209904"/>
            <a:ext cx="372070" cy="372070"/>
          </a:xfrm>
          <a:custGeom>
            <a:avLst/>
            <a:gdLst/>
            <a:ahLst/>
            <a:cxnLst/>
            <a:rect l="l" t="t" r="r" b="b"/>
            <a:pathLst>
              <a:path w="372070" h="372070">
                <a:moveTo>
                  <a:pt x="0" y="0"/>
                </a:moveTo>
                <a:lnTo>
                  <a:pt x="372070" y="0"/>
                </a:lnTo>
                <a:lnTo>
                  <a:pt x="372070" y="372070"/>
                </a:lnTo>
                <a:lnTo>
                  <a:pt x="0" y="3720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7" name="TextBox 27"/>
          <p:cNvSpPr txBox="1"/>
          <p:nvPr/>
        </p:nvSpPr>
        <p:spPr>
          <a:xfrm>
            <a:off x="1798290" y="7111752"/>
            <a:ext cx="8639472" cy="482650"/>
          </a:xfrm>
          <a:prstGeom prst="rect">
            <a:avLst/>
          </a:prstGeom>
        </p:spPr>
        <p:txBody>
          <a:bodyPr lIns="0" tIns="0" rIns="0" bIns="0" rtlCol="0" anchor="t">
            <a:spAutoFit/>
          </a:bodyPr>
          <a:lstStyle/>
          <a:p>
            <a:pPr algn="l">
              <a:lnSpc>
                <a:spcPts val="3125"/>
              </a:lnSpc>
            </a:pPr>
            <a:r>
              <a:rPr lang="en-US" sz="1937">
                <a:solidFill>
                  <a:srgbClr val="333F70"/>
                </a:solidFill>
                <a:latin typeface="Open Sans"/>
                <a:ea typeface="Open Sans"/>
                <a:cs typeface="Open Sans"/>
                <a:sym typeface="Open Sans"/>
              </a:rPr>
              <a:t>Mining or staking validates the transactions</a:t>
            </a:r>
          </a:p>
        </p:txBody>
      </p:sp>
      <p:sp>
        <p:nvSpPr>
          <p:cNvPr id="28" name="TextBox 28"/>
          <p:cNvSpPr txBox="1"/>
          <p:nvPr/>
        </p:nvSpPr>
        <p:spPr>
          <a:xfrm>
            <a:off x="992238" y="7868394"/>
            <a:ext cx="9445526" cy="482650"/>
          </a:xfrm>
          <a:prstGeom prst="rect">
            <a:avLst/>
          </a:prstGeom>
        </p:spPr>
        <p:txBody>
          <a:bodyPr lIns="0" tIns="0" rIns="0" bIns="0" rtlCol="0" anchor="t">
            <a:spAutoFit/>
          </a:bodyPr>
          <a:lstStyle/>
          <a:p>
            <a:pPr algn="l">
              <a:lnSpc>
                <a:spcPts val="3125"/>
              </a:lnSpc>
            </a:pPr>
            <a:r>
              <a:rPr lang="en-US" sz="1937">
                <a:solidFill>
                  <a:srgbClr val="333F70"/>
                </a:solidFill>
                <a:latin typeface="Open Sans"/>
                <a:ea typeface="Open Sans"/>
                <a:cs typeface="Open Sans"/>
                <a:sym typeface="Open Sans"/>
              </a:rPr>
              <a:t>Examples: Bitcoin, Ethereum, Ripple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TotalTime>
  <Words>4390</Words>
  <Application>Microsoft Office PowerPoint</Application>
  <PresentationFormat>Custom</PresentationFormat>
  <Paragraphs>386</Paragraphs>
  <Slides>21</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Consolas Bold</vt:lpstr>
      <vt:lpstr>Arimo Bold</vt:lpstr>
      <vt:lpstr>Open Sans Bold</vt:lpstr>
      <vt:lpstr>Arial</vt:lpstr>
      <vt:lpstr>Calibri</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merged_presentation_choladeck (1).pptx</dc:title>
  <cp:lastModifiedBy>Vasudev V</cp:lastModifiedBy>
  <cp:revision>6</cp:revision>
  <dcterms:created xsi:type="dcterms:W3CDTF">2006-08-16T00:00:00Z</dcterms:created>
  <dcterms:modified xsi:type="dcterms:W3CDTF">2025-10-18T05:41:07Z</dcterms:modified>
  <dc:identifier>DAG1-MVcPSQ</dc:identifier>
</cp:coreProperties>
</file>